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56" r:id="rId5"/>
    <p:sldId id="257" r:id="rId6"/>
    <p:sldId id="260" r:id="rId7"/>
    <p:sldId id="261" r:id="rId8"/>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4E"/>
    <a:srgbClr val="40AC48"/>
    <a:srgbClr val="007E4F"/>
    <a:srgbClr val="007E4E"/>
    <a:srgbClr val="45AF4D"/>
    <a:srgbClr val="0E7028"/>
    <a:srgbClr val="41AD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125" d="100"/>
          <a:sy n="125" d="100"/>
        </p:scale>
        <p:origin x="2094" y="-2778"/>
      </p:cViewPr>
      <p:guideLst>
        <p:guide orient="horz" pos="3120"/>
        <p:guide pos="216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3B0A7A-1F33-4D98-B963-9A1009112A66}" type="datetimeFigureOut">
              <a:rPr lang="en-GB" smtClean="0"/>
              <a:t>13/10/2021</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C089E-6113-48C5-B9EF-56991AEB3BFF}" type="slidenum">
              <a:rPr lang="en-GB" smtClean="0"/>
              <a:t>‹#›</a:t>
            </a:fld>
            <a:endParaRPr lang="en-GB"/>
          </a:p>
        </p:txBody>
      </p:sp>
    </p:spTree>
    <p:extLst>
      <p:ext uri="{BB962C8B-B14F-4D97-AF65-F5344CB8AC3E}">
        <p14:creationId xmlns:p14="http://schemas.microsoft.com/office/powerpoint/2010/main" val="2202146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20D5A7C6-36B9-4457-A6C0-9660AE032812}" type="datetimeFigureOut">
              <a:rPr lang="en-GB" smtClean="0"/>
              <a:t>13/10/2021</a:t>
            </a:fld>
            <a:endParaRPr lang="en-GB" dirty="0"/>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GB" dirty="0"/>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751FAB1C-C696-4C17-9047-AAD1C28B70A0}" type="slidenum">
              <a:rPr lang="en-GB" smtClean="0"/>
              <a:t>‹#›</a:t>
            </a:fld>
            <a:endParaRPr lang="en-GB"/>
          </a:p>
        </p:txBody>
      </p:sp>
    </p:spTree>
    <p:extLst>
      <p:ext uri="{BB962C8B-B14F-4D97-AF65-F5344CB8AC3E}">
        <p14:creationId xmlns:p14="http://schemas.microsoft.com/office/powerpoint/2010/main" val="3373407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20D5A7C6-36B9-4457-A6C0-9660AE032812}" type="datetimeFigureOut">
              <a:rPr lang="en-GB" smtClean="0"/>
              <a:t>13/10/2021</a:t>
            </a:fld>
            <a:endParaRPr lang="en-GB"/>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GB"/>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751FAB1C-C696-4C17-9047-AAD1C28B70A0}" type="slidenum">
              <a:rPr lang="en-GB" smtClean="0"/>
              <a:t>‹#›</a:t>
            </a:fld>
            <a:endParaRPr lang="en-GB"/>
          </a:p>
        </p:txBody>
      </p:sp>
    </p:spTree>
    <p:extLst>
      <p:ext uri="{BB962C8B-B14F-4D97-AF65-F5344CB8AC3E}">
        <p14:creationId xmlns:p14="http://schemas.microsoft.com/office/powerpoint/2010/main" val="3835898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20D5A7C6-36B9-4457-A6C0-9660AE032812}" type="datetimeFigureOut">
              <a:rPr lang="en-GB" smtClean="0"/>
              <a:t>13/10/2021</a:t>
            </a:fld>
            <a:endParaRPr lang="en-GB"/>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GB"/>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751FAB1C-C696-4C17-9047-AAD1C28B70A0}" type="slidenum">
              <a:rPr lang="en-GB" smtClean="0"/>
              <a:t>‹#›</a:t>
            </a:fld>
            <a:endParaRPr lang="en-GB"/>
          </a:p>
        </p:txBody>
      </p:sp>
    </p:spTree>
    <p:extLst>
      <p:ext uri="{BB962C8B-B14F-4D97-AF65-F5344CB8AC3E}">
        <p14:creationId xmlns:p14="http://schemas.microsoft.com/office/powerpoint/2010/main" val="4083255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20D5A7C6-36B9-4457-A6C0-9660AE032812}" type="datetimeFigureOut">
              <a:rPr lang="en-GB" smtClean="0"/>
              <a:t>13/10/2021</a:t>
            </a:fld>
            <a:endParaRPr lang="en-GB"/>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GB"/>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751FAB1C-C696-4C17-9047-AAD1C28B70A0}" type="slidenum">
              <a:rPr lang="en-GB" smtClean="0"/>
              <a:t>‹#›</a:t>
            </a:fld>
            <a:endParaRPr lang="en-GB"/>
          </a:p>
        </p:txBody>
      </p:sp>
    </p:spTree>
    <p:extLst>
      <p:ext uri="{BB962C8B-B14F-4D97-AF65-F5344CB8AC3E}">
        <p14:creationId xmlns:p14="http://schemas.microsoft.com/office/powerpoint/2010/main" val="2361772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20D5A7C6-36B9-4457-A6C0-9660AE032812}" type="datetimeFigureOut">
              <a:rPr lang="en-GB" smtClean="0"/>
              <a:t>13/10/2021</a:t>
            </a:fld>
            <a:endParaRPr lang="en-GB"/>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GB"/>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751FAB1C-C696-4C17-9047-AAD1C28B70A0}" type="slidenum">
              <a:rPr lang="en-GB" smtClean="0"/>
              <a:t>‹#›</a:t>
            </a:fld>
            <a:endParaRPr lang="en-GB"/>
          </a:p>
        </p:txBody>
      </p:sp>
    </p:spTree>
    <p:extLst>
      <p:ext uri="{BB962C8B-B14F-4D97-AF65-F5344CB8AC3E}">
        <p14:creationId xmlns:p14="http://schemas.microsoft.com/office/powerpoint/2010/main" val="3642630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20D5A7C6-36B9-4457-A6C0-9660AE032812}" type="datetimeFigureOut">
              <a:rPr lang="en-GB" smtClean="0"/>
              <a:t>13/10/2021</a:t>
            </a:fld>
            <a:endParaRPr lang="en-GB"/>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en-GB"/>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751FAB1C-C696-4C17-9047-AAD1C28B70A0}" type="slidenum">
              <a:rPr lang="en-GB" smtClean="0"/>
              <a:t>‹#›</a:t>
            </a:fld>
            <a:endParaRPr lang="en-GB"/>
          </a:p>
        </p:txBody>
      </p:sp>
    </p:spTree>
    <p:extLst>
      <p:ext uri="{BB962C8B-B14F-4D97-AF65-F5344CB8AC3E}">
        <p14:creationId xmlns:p14="http://schemas.microsoft.com/office/powerpoint/2010/main" val="485609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p:nvPr>
        </p:nvSpPr>
        <p:spPr>
          <a:xfrm>
            <a:off x="472381" y="3618442"/>
            <a:ext cx="2901255" cy="5322183"/>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p:nvPr>
        </p:nvSpPr>
        <p:spPr>
          <a:xfrm>
            <a:off x="3471863" y="3618442"/>
            <a:ext cx="2915543" cy="5322183"/>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a:xfrm>
            <a:off x="471488" y="9181397"/>
            <a:ext cx="1543050" cy="527403"/>
          </a:xfrm>
          <a:prstGeom prst="rect">
            <a:avLst/>
          </a:prstGeom>
        </p:spPr>
        <p:txBody>
          <a:bodyPr/>
          <a:lstStyle/>
          <a:p>
            <a:fld id="{20D5A7C6-36B9-4457-A6C0-9660AE032812}" type="datetimeFigureOut">
              <a:rPr lang="en-GB" smtClean="0"/>
              <a:t>13/10/2021</a:t>
            </a:fld>
            <a:endParaRPr lang="en-GB"/>
          </a:p>
        </p:txBody>
      </p:sp>
      <p:sp>
        <p:nvSpPr>
          <p:cNvPr id="8" name="Footer Placeholder 7"/>
          <p:cNvSpPr>
            <a:spLocks noGrp="1"/>
          </p:cNvSpPr>
          <p:nvPr>
            <p:ph type="ftr" sz="quarter" idx="11"/>
          </p:nvPr>
        </p:nvSpPr>
        <p:spPr>
          <a:xfrm>
            <a:off x="2271713" y="9181397"/>
            <a:ext cx="2314575" cy="527403"/>
          </a:xfrm>
          <a:prstGeom prst="rect">
            <a:avLst/>
          </a:prstGeom>
        </p:spPr>
        <p:txBody>
          <a:bodyPr/>
          <a:lstStyle/>
          <a:p>
            <a:endParaRPr lang="en-GB"/>
          </a:p>
        </p:txBody>
      </p:sp>
      <p:sp>
        <p:nvSpPr>
          <p:cNvPr id="9" name="Slide Number Placeholder 8"/>
          <p:cNvSpPr>
            <a:spLocks noGrp="1"/>
          </p:cNvSpPr>
          <p:nvPr>
            <p:ph type="sldNum" sz="quarter" idx="12"/>
          </p:nvPr>
        </p:nvSpPr>
        <p:spPr>
          <a:xfrm>
            <a:off x="4843463" y="9181397"/>
            <a:ext cx="1543050" cy="527403"/>
          </a:xfrm>
          <a:prstGeom prst="rect">
            <a:avLst/>
          </a:prstGeom>
        </p:spPr>
        <p:txBody>
          <a:bodyPr/>
          <a:lstStyle/>
          <a:p>
            <a:fld id="{751FAB1C-C696-4C17-9047-AAD1C28B70A0}" type="slidenum">
              <a:rPr lang="en-GB" smtClean="0"/>
              <a:t>‹#›</a:t>
            </a:fld>
            <a:endParaRPr lang="en-GB"/>
          </a:p>
        </p:txBody>
      </p:sp>
    </p:spTree>
    <p:extLst>
      <p:ext uri="{BB962C8B-B14F-4D97-AF65-F5344CB8AC3E}">
        <p14:creationId xmlns:p14="http://schemas.microsoft.com/office/powerpoint/2010/main" val="324779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a:xfrm>
            <a:off x="471488" y="9181397"/>
            <a:ext cx="1543050" cy="527403"/>
          </a:xfrm>
          <a:prstGeom prst="rect">
            <a:avLst/>
          </a:prstGeom>
        </p:spPr>
        <p:txBody>
          <a:bodyPr/>
          <a:lstStyle/>
          <a:p>
            <a:fld id="{20D5A7C6-36B9-4457-A6C0-9660AE032812}" type="datetimeFigureOut">
              <a:rPr lang="en-GB" smtClean="0"/>
              <a:t>13/10/2021</a:t>
            </a:fld>
            <a:endParaRPr lang="en-GB"/>
          </a:p>
        </p:txBody>
      </p:sp>
      <p:sp>
        <p:nvSpPr>
          <p:cNvPr id="4" name="Footer Placeholder 3"/>
          <p:cNvSpPr>
            <a:spLocks noGrp="1"/>
          </p:cNvSpPr>
          <p:nvPr>
            <p:ph type="ftr" sz="quarter" idx="11"/>
          </p:nvPr>
        </p:nvSpPr>
        <p:spPr>
          <a:xfrm>
            <a:off x="2271713" y="9181397"/>
            <a:ext cx="2314575" cy="527403"/>
          </a:xfrm>
          <a:prstGeom prst="rect">
            <a:avLst/>
          </a:prstGeom>
        </p:spPr>
        <p:txBody>
          <a:bodyPr/>
          <a:lstStyle/>
          <a:p>
            <a:endParaRPr lang="en-GB"/>
          </a:p>
        </p:txBody>
      </p:sp>
      <p:sp>
        <p:nvSpPr>
          <p:cNvPr id="5" name="Slide Number Placeholder 4"/>
          <p:cNvSpPr>
            <a:spLocks noGrp="1"/>
          </p:cNvSpPr>
          <p:nvPr>
            <p:ph type="sldNum" sz="quarter" idx="12"/>
          </p:nvPr>
        </p:nvSpPr>
        <p:spPr>
          <a:xfrm>
            <a:off x="4843463" y="9181397"/>
            <a:ext cx="1543050" cy="527403"/>
          </a:xfrm>
          <a:prstGeom prst="rect">
            <a:avLst/>
          </a:prstGeom>
        </p:spPr>
        <p:txBody>
          <a:bodyPr/>
          <a:lstStyle/>
          <a:p>
            <a:fld id="{751FAB1C-C696-4C17-9047-AAD1C28B70A0}" type="slidenum">
              <a:rPr lang="en-GB" smtClean="0"/>
              <a:t>‹#›</a:t>
            </a:fld>
            <a:endParaRPr lang="en-GB"/>
          </a:p>
        </p:txBody>
      </p:sp>
    </p:spTree>
    <p:extLst>
      <p:ext uri="{BB962C8B-B14F-4D97-AF65-F5344CB8AC3E}">
        <p14:creationId xmlns:p14="http://schemas.microsoft.com/office/powerpoint/2010/main" val="1243341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9181397"/>
            <a:ext cx="1543050" cy="527403"/>
          </a:xfrm>
          <a:prstGeom prst="rect">
            <a:avLst/>
          </a:prstGeom>
        </p:spPr>
        <p:txBody>
          <a:bodyPr/>
          <a:lstStyle/>
          <a:p>
            <a:fld id="{20D5A7C6-36B9-4457-A6C0-9660AE032812}" type="datetimeFigureOut">
              <a:rPr lang="en-GB" smtClean="0"/>
              <a:t>13/10/2021</a:t>
            </a:fld>
            <a:endParaRPr lang="en-GB"/>
          </a:p>
        </p:txBody>
      </p:sp>
      <p:sp>
        <p:nvSpPr>
          <p:cNvPr id="3" name="Footer Placeholder 2"/>
          <p:cNvSpPr>
            <a:spLocks noGrp="1"/>
          </p:cNvSpPr>
          <p:nvPr>
            <p:ph type="ftr" sz="quarter" idx="11"/>
          </p:nvPr>
        </p:nvSpPr>
        <p:spPr>
          <a:xfrm>
            <a:off x="2271713" y="9181397"/>
            <a:ext cx="2314575" cy="527403"/>
          </a:xfrm>
          <a:prstGeom prst="rect">
            <a:avLst/>
          </a:prstGeom>
        </p:spPr>
        <p:txBody>
          <a:bodyPr/>
          <a:lstStyle/>
          <a:p>
            <a:endParaRPr lang="en-GB"/>
          </a:p>
        </p:txBody>
      </p:sp>
      <p:sp>
        <p:nvSpPr>
          <p:cNvPr id="4" name="Slide Number Placeholder 3"/>
          <p:cNvSpPr>
            <a:spLocks noGrp="1"/>
          </p:cNvSpPr>
          <p:nvPr>
            <p:ph type="sldNum" sz="quarter" idx="12"/>
          </p:nvPr>
        </p:nvSpPr>
        <p:spPr>
          <a:xfrm>
            <a:off x="4843463" y="9181397"/>
            <a:ext cx="1543050" cy="527403"/>
          </a:xfrm>
          <a:prstGeom prst="rect">
            <a:avLst/>
          </a:prstGeom>
        </p:spPr>
        <p:txBody>
          <a:bodyPr/>
          <a:lstStyle/>
          <a:p>
            <a:fld id="{751FAB1C-C696-4C17-9047-AAD1C28B70A0}" type="slidenum">
              <a:rPr lang="en-GB" smtClean="0"/>
              <a:t>‹#›</a:t>
            </a:fld>
            <a:endParaRPr lang="en-GB"/>
          </a:p>
        </p:txBody>
      </p:sp>
    </p:spTree>
    <p:extLst>
      <p:ext uri="{BB962C8B-B14F-4D97-AF65-F5344CB8AC3E}">
        <p14:creationId xmlns:p14="http://schemas.microsoft.com/office/powerpoint/2010/main" val="1806658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20D5A7C6-36B9-4457-A6C0-9660AE032812}" type="datetimeFigureOut">
              <a:rPr lang="en-GB" smtClean="0"/>
              <a:t>13/10/2021</a:t>
            </a:fld>
            <a:endParaRPr lang="en-GB"/>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en-GB"/>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751FAB1C-C696-4C17-9047-AAD1C28B70A0}" type="slidenum">
              <a:rPr lang="en-GB" smtClean="0"/>
              <a:t>‹#›</a:t>
            </a:fld>
            <a:endParaRPr lang="en-GB"/>
          </a:p>
        </p:txBody>
      </p:sp>
    </p:spTree>
    <p:extLst>
      <p:ext uri="{BB962C8B-B14F-4D97-AF65-F5344CB8AC3E}">
        <p14:creationId xmlns:p14="http://schemas.microsoft.com/office/powerpoint/2010/main" val="4139091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20D5A7C6-36B9-4457-A6C0-9660AE032812}" type="datetimeFigureOut">
              <a:rPr lang="en-GB" smtClean="0"/>
              <a:t>13/10/2021</a:t>
            </a:fld>
            <a:endParaRPr lang="en-GB"/>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en-GB"/>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751FAB1C-C696-4C17-9047-AAD1C28B70A0}" type="slidenum">
              <a:rPr lang="en-GB" smtClean="0"/>
              <a:t>‹#›</a:t>
            </a:fld>
            <a:endParaRPr lang="en-GB"/>
          </a:p>
        </p:txBody>
      </p:sp>
    </p:spTree>
    <p:extLst>
      <p:ext uri="{BB962C8B-B14F-4D97-AF65-F5344CB8AC3E}">
        <p14:creationId xmlns:p14="http://schemas.microsoft.com/office/powerpoint/2010/main" val="3707637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hyperlink" Target="https://form.jotformeu.com/8252339068436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cigre.org/GB/community/next-generation-network"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mailto:membership@cigre-ngn-uk.or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图片 15"/>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073034" y="8928422"/>
            <a:ext cx="1591042" cy="890983"/>
          </a:xfrm>
          <a:prstGeom prst="rect">
            <a:avLst/>
          </a:prstGeom>
        </p:spPr>
      </p:pic>
      <p:sp>
        <p:nvSpPr>
          <p:cNvPr id="2" name="Title Placeholder 1"/>
          <p:cNvSpPr>
            <a:spLocks noGrp="1"/>
          </p:cNvSpPr>
          <p:nvPr>
            <p:ph type="title"/>
          </p:nvPr>
        </p:nvSpPr>
        <p:spPr>
          <a:xfrm>
            <a:off x="471487" y="463195"/>
            <a:ext cx="5915025" cy="1914702"/>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cxnSp>
        <p:nvCxnSpPr>
          <p:cNvPr id="14" name="直接连接符 13"/>
          <p:cNvCxnSpPr/>
          <p:nvPr userDrawn="1"/>
        </p:nvCxnSpPr>
        <p:spPr>
          <a:xfrm>
            <a:off x="1892300" y="105295"/>
            <a:ext cx="0" cy="787400"/>
          </a:xfrm>
          <a:prstGeom prst="line">
            <a:avLst/>
          </a:prstGeom>
          <a:ln w="19050">
            <a:solidFill>
              <a:srgbClr val="41AD49"/>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p:nvPr userDrawn="1"/>
        </p:nvSpPr>
        <p:spPr>
          <a:xfrm>
            <a:off x="2019300" y="268163"/>
            <a:ext cx="3861955" cy="461665"/>
          </a:xfrm>
          <a:prstGeom prst="rect">
            <a:avLst/>
          </a:prstGeom>
          <a:noFill/>
        </p:spPr>
        <p:txBody>
          <a:bodyPr wrap="none" rtlCol="0">
            <a:spAutoFit/>
          </a:bodyPr>
          <a:lstStyle/>
          <a:p>
            <a:r>
              <a:rPr lang="en-US" sz="2400" b="1" dirty="0">
                <a:solidFill>
                  <a:srgbClr val="007E4F"/>
                </a:solidFill>
                <a:latin typeface="Arial" panose="020B0604020202020204" pitchFamily="34" charset="0"/>
                <a:cs typeface="Arial" panose="020B0604020202020204" pitchFamily="34" charset="0"/>
              </a:rPr>
              <a:t>Next Generation Network</a:t>
            </a:r>
            <a:endParaRPr lang="en-GB" sz="2400" b="1" dirty="0">
              <a:solidFill>
                <a:srgbClr val="007E4F"/>
              </a:solidFill>
              <a:latin typeface="Arial" panose="020B0604020202020204" pitchFamily="34" charset="0"/>
              <a:cs typeface="Arial" panose="020B0604020202020204" pitchFamily="34" charset="0"/>
            </a:endParaRPr>
          </a:p>
        </p:txBody>
      </p:sp>
      <p:cxnSp>
        <p:nvCxnSpPr>
          <p:cNvPr id="17" name="直接连接符 16"/>
          <p:cNvCxnSpPr/>
          <p:nvPr userDrawn="1"/>
        </p:nvCxnSpPr>
        <p:spPr>
          <a:xfrm>
            <a:off x="4936558" y="8927513"/>
            <a:ext cx="0" cy="892800"/>
          </a:xfrm>
          <a:prstGeom prst="line">
            <a:avLst/>
          </a:prstGeom>
          <a:ln w="19050">
            <a:solidFill>
              <a:srgbClr val="41AD49"/>
            </a:solidFill>
          </a:ln>
        </p:spPr>
        <p:style>
          <a:lnRef idx="1">
            <a:schemeClr val="accent1"/>
          </a:lnRef>
          <a:fillRef idx="0">
            <a:schemeClr val="accent1"/>
          </a:fillRef>
          <a:effectRef idx="0">
            <a:schemeClr val="accent1"/>
          </a:effectRef>
          <a:fontRef idx="minor">
            <a:schemeClr val="tx1"/>
          </a:fontRef>
        </p:style>
      </p:cxnSp>
      <p:sp>
        <p:nvSpPr>
          <p:cNvPr id="18" name="矩形 17"/>
          <p:cNvSpPr/>
          <p:nvPr userDrawn="1"/>
        </p:nvSpPr>
        <p:spPr>
          <a:xfrm>
            <a:off x="284884" y="9170360"/>
            <a:ext cx="1106020" cy="407103"/>
          </a:xfrm>
          <a:prstGeom prst="rect">
            <a:avLst/>
          </a:prstGeom>
          <a:solidFill>
            <a:srgbClr val="45AF4D"/>
          </a:solidFill>
          <a:ln>
            <a:solidFill>
              <a:srgbClr val="40AC48"/>
            </a:solidFill>
          </a:ln>
          <a:effectLst>
            <a:outerShdw blurRad="50800" dist="38100" dir="10800000" algn="r"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b="1" dirty="0">
                <a:latin typeface="Arial" panose="020B0604020202020204" pitchFamily="34" charset="0"/>
                <a:cs typeface="Arial" panose="020B0604020202020204" pitchFamily="34" charset="0"/>
              </a:rPr>
              <a:t>Join Us</a:t>
            </a:r>
            <a:endParaRPr lang="en-GB" sz="1400" b="1" dirty="0">
              <a:latin typeface="Arial" panose="020B0604020202020204" pitchFamily="34" charset="0"/>
              <a:cs typeface="Arial" panose="020B0604020202020204" pitchFamily="34" charset="0"/>
            </a:endParaRPr>
          </a:p>
        </p:txBody>
      </p:sp>
      <p:sp>
        <p:nvSpPr>
          <p:cNvPr id="25" name="文本框 24"/>
          <p:cNvSpPr txBox="1"/>
          <p:nvPr userDrawn="1"/>
        </p:nvSpPr>
        <p:spPr>
          <a:xfrm>
            <a:off x="1443541" y="9054439"/>
            <a:ext cx="1285145" cy="253916"/>
          </a:xfrm>
          <a:prstGeom prst="rect">
            <a:avLst/>
          </a:prstGeom>
          <a:noFill/>
        </p:spPr>
        <p:txBody>
          <a:bodyPr wrap="square" rtlCol="0">
            <a:spAutoFit/>
          </a:bodyPr>
          <a:lstStyle/>
          <a:p>
            <a:r>
              <a:rPr lang="en-US" sz="1050" b="1" u="none" dirty="0">
                <a:latin typeface="Arial" panose="020B0604020202020204" pitchFamily="34" charset="0"/>
                <a:cs typeface="Arial" panose="020B0604020202020204" pitchFamily="34" charset="0"/>
              </a:rPr>
              <a:t>You</a:t>
            </a:r>
            <a:r>
              <a:rPr lang="en-US" sz="1050" b="1" u="none" baseline="0" dirty="0">
                <a:latin typeface="Arial" panose="020B0604020202020204" pitchFamily="34" charset="0"/>
                <a:cs typeface="Arial" panose="020B0604020202020204" pitchFamily="34" charset="0"/>
              </a:rPr>
              <a:t> can join at:</a:t>
            </a:r>
            <a:endParaRPr lang="en-US" sz="1050" b="1" u="none" baseline="0" dirty="0">
              <a:solidFill>
                <a:srgbClr val="007E4E"/>
              </a:solidFill>
              <a:latin typeface="Arial" panose="020B0604020202020204" pitchFamily="34" charset="0"/>
              <a:cs typeface="Arial" panose="020B0604020202020204" pitchFamily="34" charset="0"/>
            </a:endParaRPr>
          </a:p>
        </p:txBody>
      </p:sp>
      <p:sp>
        <p:nvSpPr>
          <p:cNvPr id="26" name="文本框 25"/>
          <p:cNvSpPr txBox="1"/>
          <p:nvPr userDrawn="1"/>
        </p:nvSpPr>
        <p:spPr>
          <a:xfrm>
            <a:off x="1443541" y="9481745"/>
            <a:ext cx="1165157" cy="253914"/>
          </a:xfrm>
          <a:prstGeom prst="rect">
            <a:avLst/>
          </a:prstGeom>
          <a:noFill/>
        </p:spPr>
        <p:txBody>
          <a:bodyPr wrap="square" rtlCol="0">
            <a:spAutoFit/>
          </a:bodyPr>
          <a:lstStyle/>
          <a:p>
            <a:r>
              <a:rPr lang="en-US" sz="1050" b="1" u="none" baseline="0" dirty="0">
                <a:latin typeface="Arial" panose="020B0604020202020204" pitchFamily="34" charset="0"/>
                <a:cs typeface="Arial" panose="020B0604020202020204" pitchFamily="34" charset="0"/>
              </a:rPr>
              <a:t>Our website:</a:t>
            </a:r>
            <a:endParaRPr lang="en-GB" sz="1050" b="1" u="none" dirty="0">
              <a:solidFill>
                <a:srgbClr val="007D4E"/>
              </a:solidFill>
              <a:latin typeface="Arial" panose="020B0604020202020204" pitchFamily="34" charset="0"/>
              <a:cs typeface="Arial" panose="020B0604020202020204" pitchFamily="34" charset="0"/>
            </a:endParaRPr>
          </a:p>
        </p:txBody>
      </p:sp>
      <p:sp>
        <p:nvSpPr>
          <p:cNvPr id="27" name="文本框 26"/>
          <p:cNvSpPr txBox="1"/>
          <p:nvPr userDrawn="1"/>
        </p:nvSpPr>
        <p:spPr>
          <a:xfrm>
            <a:off x="2637727" y="9269166"/>
            <a:ext cx="3907547" cy="253916"/>
          </a:xfrm>
          <a:prstGeom prst="rect">
            <a:avLst/>
          </a:prstGeom>
          <a:noFill/>
        </p:spPr>
        <p:txBody>
          <a:bodyPr wrap="square" rtlCol="0">
            <a:spAutoFit/>
          </a:bodyPr>
          <a:lstStyle/>
          <a:p>
            <a:r>
              <a:rPr lang="en-GB" sz="1050" b="1" i="0" u="none" strike="noStrike" kern="1200" dirty="0">
                <a:solidFill>
                  <a:srgbClr val="007E4F"/>
                </a:solidFill>
                <a:effectLst/>
                <a:latin typeface="Arial" panose="020B0604020202020204" pitchFamily="34" charset="0"/>
                <a:ea typeface="+mn-ea"/>
                <a:cs typeface="Arial" panose="020B0604020202020204" pitchFamily="34" charset="0"/>
                <a:hlinkClick r:id="rId14"/>
              </a:rPr>
              <a:t>membership@cigre-ngn-uk.org</a:t>
            </a:r>
            <a:endParaRPr lang="en-US" sz="1050" b="1" u="none" baseline="0" dirty="0">
              <a:solidFill>
                <a:srgbClr val="007E4F"/>
              </a:solidFill>
              <a:latin typeface="Arial" panose="020B0604020202020204" pitchFamily="34" charset="0"/>
              <a:cs typeface="Arial" panose="020B0604020202020204" pitchFamily="34" charset="0"/>
            </a:endParaRPr>
          </a:p>
        </p:txBody>
      </p:sp>
      <p:sp>
        <p:nvSpPr>
          <p:cNvPr id="28" name="文本框 27"/>
          <p:cNvSpPr txBox="1"/>
          <p:nvPr userDrawn="1"/>
        </p:nvSpPr>
        <p:spPr>
          <a:xfrm>
            <a:off x="2637726" y="9481745"/>
            <a:ext cx="3907547" cy="253916"/>
          </a:xfrm>
          <a:prstGeom prst="rect">
            <a:avLst/>
          </a:prstGeom>
          <a:noFill/>
        </p:spPr>
        <p:txBody>
          <a:bodyPr wrap="square" rtlCol="0">
            <a:spAutoFit/>
          </a:bodyPr>
          <a:lstStyle/>
          <a:p>
            <a:r>
              <a:rPr lang="en-GB" sz="1050" b="1" u="none" dirty="0" err="1">
                <a:solidFill>
                  <a:srgbClr val="007D4E"/>
                </a:solidFill>
                <a:latin typeface="Arial" panose="020B0604020202020204" pitchFamily="34" charset="0"/>
                <a:cs typeface="Arial" panose="020B0604020202020204" pitchFamily="34" charset="0"/>
                <a:hlinkClick r:id="rId15"/>
              </a:rPr>
              <a:t>cigre</a:t>
            </a:r>
            <a:r>
              <a:rPr lang="en-GB" sz="1050" b="1" u="none" dirty="0">
                <a:solidFill>
                  <a:srgbClr val="007D4E"/>
                </a:solidFill>
                <a:latin typeface="Arial" panose="020B0604020202020204" pitchFamily="34" charset="0"/>
                <a:cs typeface="Arial" panose="020B0604020202020204" pitchFamily="34" charset="0"/>
                <a:hlinkClick r:id="rId15"/>
              </a:rPr>
              <a:t> NGN</a:t>
            </a:r>
            <a:endParaRPr lang="en-GB" sz="1050" b="1" u="none" dirty="0">
              <a:solidFill>
                <a:srgbClr val="007D4E"/>
              </a:solidFill>
              <a:latin typeface="Arial" panose="020B0604020202020204" pitchFamily="34" charset="0"/>
              <a:cs typeface="Arial" panose="020B0604020202020204" pitchFamily="34" charset="0"/>
            </a:endParaRPr>
          </a:p>
        </p:txBody>
      </p:sp>
      <p:sp>
        <p:nvSpPr>
          <p:cNvPr id="29" name="文本框 28"/>
          <p:cNvSpPr txBox="1"/>
          <p:nvPr userDrawn="1"/>
        </p:nvSpPr>
        <p:spPr>
          <a:xfrm>
            <a:off x="2637727" y="9054439"/>
            <a:ext cx="3907547" cy="253916"/>
          </a:xfrm>
          <a:prstGeom prst="rect">
            <a:avLst/>
          </a:prstGeom>
          <a:noFill/>
        </p:spPr>
        <p:txBody>
          <a:bodyPr wrap="square" rtlCol="0">
            <a:spAutoFit/>
          </a:bodyPr>
          <a:lstStyle/>
          <a:p>
            <a:r>
              <a:rPr lang="en-US" sz="1050" b="1" u="none" baseline="0" dirty="0">
                <a:solidFill>
                  <a:srgbClr val="007E4E"/>
                </a:solidFill>
                <a:latin typeface="Arial" panose="020B0604020202020204" pitchFamily="34" charset="0"/>
                <a:cs typeface="Arial" panose="020B0604020202020204" pitchFamily="34" charset="0"/>
                <a:hlinkClick r:id="rId16"/>
              </a:rPr>
              <a:t>CIGRE UK Membership Form       </a:t>
            </a:r>
            <a:endParaRPr lang="en-US" sz="1050" b="1" u="none" baseline="0" dirty="0">
              <a:solidFill>
                <a:srgbClr val="007E4E"/>
              </a:solidFill>
              <a:latin typeface="Arial" panose="020B0604020202020204" pitchFamily="34" charset="0"/>
              <a:cs typeface="Arial" panose="020B0604020202020204" pitchFamily="34" charset="0"/>
            </a:endParaRPr>
          </a:p>
        </p:txBody>
      </p:sp>
      <p:sp>
        <p:nvSpPr>
          <p:cNvPr id="30" name="文本框 29"/>
          <p:cNvSpPr txBox="1"/>
          <p:nvPr userDrawn="1"/>
        </p:nvSpPr>
        <p:spPr>
          <a:xfrm>
            <a:off x="1443541" y="9268091"/>
            <a:ext cx="1285145" cy="253916"/>
          </a:xfrm>
          <a:prstGeom prst="rect">
            <a:avLst/>
          </a:prstGeom>
          <a:noFill/>
        </p:spPr>
        <p:txBody>
          <a:bodyPr wrap="square" rtlCol="0">
            <a:spAutoFit/>
          </a:bodyPr>
          <a:lstStyle/>
          <a:p>
            <a:r>
              <a:rPr lang="en-US" sz="1050" b="1" u="none" baseline="0" dirty="0">
                <a:latin typeface="Arial" panose="020B0604020202020204" pitchFamily="34" charset="0"/>
                <a:cs typeface="Arial" panose="020B0604020202020204" pitchFamily="34" charset="0"/>
              </a:rPr>
              <a:t>For Enquiries:</a:t>
            </a:r>
          </a:p>
        </p:txBody>
      </p:sp>
      <p:pic>
        <p:nvPicPr>
          <p:cNvPr id="1026" name="Picture 2">
            <a:extLst>
              <a:ext uri="{FF2B5EF4-FFF2-40B4-BE49-F238E27FC236}">
                <a16:creationId xmlns:a16="http://schemas.microsoft.com/office/drawing/2014/main" id="{513A3BE5-903A-40C1-866C-536AC8AABC78}"/>
              </a:ext>
            </a:extLst>
          </p:cNvPr>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252050" y="170341"/>
            <a:ext cx="1521270" cy="722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792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ttendee.gotowebinar.com/register/8718193041381851151"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362FF08-CC1C-4465-8664-2F09F6BA2E2B}"/>
              </a:ext>
            </a:extLst>
          </p:cNvPr>
          <p:cNvPicPr>
            <a:picLocks noChangeAspect="1"/>
          </p:cNvPicPr>
          <p:nvPr/>
        </p:nvPicPr>
        <p:blipFill rotWithShape="1">
          <a:blip r:embed="rId2"/>
          <a:srcRect b="3585"/>
          <a:stretch/>
        </p:blipFill>
        <p:spPr>
          <a:xfrm>
            <a:off x="0" y="922370"/>
            <a:ext cx="6858000" cy="2363755"/>
          </a:xfrm>
          <a:prstGeom prst="rect">
            <a:avLst/>
          </a:prstGeom>
        </p:spPr>
      </p:pic>
      <p:sp>
        <p:nvSpPr>
          <p:cNvPr id="5" name="文本框 4"/>
          <p:cNvSpPr txBox="1"/>
          <p:nvPr/>
        </p:nvSpPr>
        <p:spPr>
          <a:xfrm>
            <a:off x="593723" y="1924623"/>
            <a:ext cx="5670550" cy="1015663"/>
          </a:xfrm>
          <a:prstGeom prst="rect">
            <a:avLst/>
          </a:prstGeom>
          <a:noFill/>
        </p:spPr>
        <p:txBody>
          <a:bodyPr wrap="square" rtlCol="0">
            <a:spAutoFit/>
          </a:bodyPr>
          <a:lstStyle/>
          <a:p>
            <a:pPr algn="ctr"/>
            <a:r>
              <a:rPr lang="en-US" sz="2000" b="1" dirty="0">
                <a:solidFill>
                  <a:schemeClr val="bg1"/>
                </a:solidFill>
                <a:latin typeface="Arial" panose="020B0604020202020204" pitchFamily="34" charset="0"/>
                <a:cs typeface="Arial" panose="020B0604020202020204" pitchFamily="34" charset="0"/>
              </a:rPr>
              <a:t>CIGRE NGN Women In Energy (</a:t>
            </a:r>
            <a:r>
              <a:rPr lang="en-US" sz="2000" b="1" dirty="0" err="1">
                <a:solidFill>
                  <a:schemeClr val="bg1"/>
                </a:solidFill>
                <a:latin typeface="Arial" panose="020B0604020202020204" pitchFamily="34" charset="0"/>
                <a:cs typeface="Arial" panose="020B0604020202020204" pitchFamily="34" charset="0"/>
              </a:rPr>
              <a:t>WiE</a:t>
            </a:r>
            <a:r>
              <a:rPr lang="en-US" sz="2000" b="1" dirty="0">
                <a:solidFill>
                  <a:schemeClr val="bg1"/>
                </a:solidFill>
                <a:latin typeface="Arial" panose="020B0604020202020204" pitchFamily="34" charset="0"/>
                <a:cs typeface="Arial" panose="020B0604020202020204" pitchFamily="34" charset="0"/>
              </a:rPr>
              <a:t>)</a:t>
            </a:r>
          </a:p>
          <a:p>
            <a:pPr algn="ctr"/>
            <a:r>
              <a:rPr lang="en-US" sz="2000" b="1" dirty="0">
                <a:solidFill>
                  <a:schemeClr val="bg1"/>
                </a:solidFill>
                <a:latin typeface="Arial" panose="020B0604020202020204" pitchFamily="34" charset="0"/>
                <a:cs typeface="Arial" panose="020B0604020202020204" pitchFamily="34" charset="0"/>
              </a:rPr>
              <a:t>Roundtable Discussion</a:t>
            </a:r>
          </a:p>
          <a:p>
            <a:pPr algn="ctr"/>
            <a:r>
              <a:rPr lang="en-US" sz="2000" dirty="0">
                <a:solidFill>
                  <a:schemeClr val="bg1"/>
                </a:solidFill>
                <a:latin typeface="Arial" panose="020B0604020202020204" pitchFamily="34" charset="0"/>
                <a:cs typeface="Arial" panose="020B0604020202020204" pitchFamily="34" charset="0"/>
              </a:rPr>
              <a:t>A Webinar on 26th October 2021</a:t>
            </a:r>
          </a:p>
        </p:txBody>
      </p:sp>
      <p:grpSp>
        <p:nvGrpSpPr>
          <p:cNvPr id="2" name="Group 1"/>
          <p:cNvGrpSpPr/>
          <p:nvPr/>
        </p:nvGrpSpPr>
        <p:grpSpPr>
          <a:xfrm>
            <a:off x="339698" y="6448069"/>
            <a:ext cx="6070600" cy="2534338"/>
            <a:chOff x="393700" y="5789707"/>
            <a:chExt cx="6070600" cy="3067050"/>
          </a:xfrm>
        </p:grpSpPr>
        <p:sp>
          <p:nvSpPr>
            <p:cNvPr id="17" name="圆角矩形 16"/>
            <p:cNvSpPr/>
            <p:nvPr/>
          </p:nvSpPr>
          <p:spPr>
            <a:xfrm>
              <a:off x="393700" y="5789707"/>
              <a:ext cx="6070600" cy="3067050"/>
            </a:xfrm>
            <a:prstGeom prst="roundRect">
              <a:avLst>
                <a:gd name="adj" fmla="val 1200"/>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6" name="文本框 15"/>
            <p:cNvSpPr txBox="1"/>
            <p:nvPr/>
          </p:nvSpPr>
          <p:spPr>
            <a:xfrm>
              <a:off x="518343" y="5916113"/>
              <a:ext cx="5853115" cy="2897434"/>
            </a:xfrm>
            <a:prstGeom prst="rect">
              <a:avLst/>
            </a:prstGeom>
            <a:noFill/>
          </p:spPr>
          <p:txBody>
            <a:bodyPr wrap="square" rtlCol="0">
              <a:spAutoFit/>
            </a:bodyPr>
            <a:lstStyle/>
            <a:p>
              <a:pPr>
                <a:lnSpc>
                  <a:spcPct val="120000"/>
                </a:lnSpc>
              </a:pPr>
              <a:r>
                <a:rPr lang="en-US" sz="1200" b="1" dirty="0">
                  <a:latin typeface="Arial" panose="020B0604020202020204" pitchFamily="34" charset="0"/>
                  <a:cs typeface="Arial" panose="020B0604020202020204" pitchFamily="34" charset="0"/>
                </a:rPr>
                <a:t>Date and Time: </a:t>
              </a:r>
              <a:r>
                <a:rPr lang="en-US" sz="1200" dirty="0">
                  <a:latin typeface="Arial" panose="020B0604020202020204" pitchFamily="34" charset="0"/>
                  <a:cs typeface="Arial" panose="020B0604020202020204" pitchFamily="34" charset="0"/>
                </a:rPr>
                <a:t>26th Oct 2021, 13:00-14:30 (BST), 14:00-15:30 (CEST)</a:t>
              </a:r>
            </a:p>
            <a:p>
              <a:pPr>
                <a:lnSpc>
                  <a:spcPct val="120000"/>
                </a:lnSpc>
              </a:pPr>
              <a:r>
                <a:rPr lang="en-US" sz="1200" b="1" dirty="0">
                  <a:latin typeface="Arial" panose="020B0604020202020204" pitchFamily="34" charset="0"/>
                  <a:cs typeface="Arial" panose="020B0604020202020204" pitchFamily="34" charset="0"/>
                </a:rPr>
                <a:t>Platform: </a:t>
              </a:r>
              <a:r>
                <a:rPr lang="en-US" sz="1200" dirty="0">
                  <a:latin typeface="Arial" panose="020B0604020202020204" pitchFamily="34" charset="0"/>
                  <a:cs typeface="Arial" panose="020B0604020202020204" pitchFamily="34" charset="0"/>
                </a:rPr>
                <a:t>Go To Webinar</a:t>
              </a:r>
            </a:p>
            <a:p>
              <a:pPr>
                <a:lnSpc>
                  <a:spcPct val="120000"/>
                </a:lnSpc>
              </a:pPr>
              <a:r>
                <a:rPr lang="en-US" sz="1200" b="1" dirty="0">
                  <a:latin typeface="Arial" panose="020B0604020202020204" pitchFamily="34" charset="0"/>
                  <a:cs typeface="Arial" panose="020B0604020202020204" pitchFamily="34" charset="0"/>
                </a:rPr>
                <a:t>Registration: </a:t>
              </a:r>
              <a:r>
                <a:rPr lang="en-US" sz="1200" b="1" dirty="0">
                  <a:latin typeface="Arial" panose="020B0604020202020204" pitchFamily="34" charset="0"/>
                  <a:cs typeface="Arial" panose="020B0604020202020204" pitchFamily="34" charset="0"/>
                  <a:hlinkClick r:id="rId3"/>
                </a:rPr>
                <a:t>https://attendee.gotowebinar.com/register/8718193041381851151</a:t>
              </a:r>
              <a:r>
                <a:rPr lang="en-US" sz="1200" b="1" dirty="0">
                  <a:latin typeface="Arial" panose="020B0604020202020204" pitchFamily="34" charset="0"/>
                  <a:cs typeface="Arial" panose="020B0604020202020204" pitchFamily="34" charset="0"/>
                </a:rPr>
                <a:t>  </a:t>
              </a:r>
            </a:p>
            <a:p>
              <a:pPr>
                <a:lnSpc>
                  <a:spcPct val="120000"/>
                </a:lnSpc>
              </a:pPr>
              <a:r>
                <a:rPr lang="en-US" sz="1200" b="1" dirty="0">
                  <a:latin typeface="Arial" panose="020B0604020202020204" pitchFamily="34" charset="0"/>
                  <a:cs typeface="Arial" panose="020B0604020202020204" pitchFamily="34" charset="0"/>
                </a:rPr>
                <a:t>Agenda</a:t>
              </a:r>
            </a:p>
            <a:p>
              <a:pPr marL="720000">
                <a:lnSpc>
                  <a:spcPct val="130000"/>
                </a:lnSpc>
              </a:pPr>
              <a:r>
                <a:rPr lang="en-US" sz="1200" dirty="0">
                  <a:latin typeface="Arial" panose="020B0604020202020204" pitchFamily="34" charset="0"/>
                  <a:cs typeface="Arial" panose="020B0604020202020204" pitchFamily="34" charset="0"/>
                </a:rPr>
                <a:t>13:00 - 13:10         Opening and Presentation by CIGRE Italy NGN</a:t>
              </a:r>
            </a:p>
            <a:p>
              <a:pPr marL="720000">
                <a:lnSpc>
                  <a:spcPct val="130000"/>
                </a:lnSpc>
              </a:pPr>
              <a:r>
                <a:rPr lang="en-US" sz="1200" dirty="0">
                  <a:latin typeface="Arial" panose="020B0604020202020204" pitchFamily="34" charset="0"/>
                  <a:cs typeface="Arial" panose="020B0604020202020204" pitchFamily="34" charset="0"/>
                </a:rPr>
                <a:t>13:10 - 13:20         Presentation by CIGRE UK NGN</a:t>
              </a:r>
            </a:p>
            <a:p>
              <a:pPr marL="720000">
                <a:lnSpc>
                  <a:spcPct val="130000"/>
                </a:lnSpc>
              </a:pPr>
              <a:r>
                <a:rPr lang="en-US" sz="1200" dirty="0">
                  <a:latin typeface="Arial" panose="020B0604020202020204" pitchFamily="34" charset="0"/>
                  <a:cs typeface="Arial" panose="020B0604020202020204" pitchFamily="34" charset="0"/>
                </a:rPr>
                <a:t>13:20 - 13:50         Panel discussion I: Career path for </a:t>
              </a:r>
              <a:r>
                <a:rPr lang="en-US" sz="1200" dirty="0" err="1">
                  <a:latin typeface="Arial" panose="020B0604020202020204" pitchFamily="34" charset="0"/>
                  <a:cs typeface="Arial" panose="020B0604020202020204" pitchFamily="34" charset="0"/>
                </a:rPr>
                <a:t>WiE</a:t>
              </a:r>
              <a:endParaRPr lang="en-US" sz="1200" dirty="0">
                <a:latin typeface="Arial" panose="020B0604020202020204" pitchFamily="34" charset="0"/>
                <a:cs typeface="Arial" panose="020B0604020202020204" pitchFamily="34" charset="0"/>
              </a:endParaRPr>
            </a:p>
            <a:p>
              <a:pPr marL="720000">
                <a:lnSpc>
                  <a:spcPct val="130000"/>
                </a:lnSpc>
              </a:pPr>
              <a:r>
                <a:rPr lang="en-US" sz="1200" dirty="0">
                  <a:latin typeface="Arial" panose="020B0604020202020204" pitchFamily="34" charset="0"/>
                  <a:cs typeface="Arial" panose="020B0604020202020204" pitchFamily="34" charset="0"/>
                </a:rPr>
                <a:t>13:50 - 14:20         Panel </a:t>
              </a:r>
              <a:r>
                <a:rPr lang="en-GB" sz="1200" dirty="0">
                  <a:latin typeface="Arial" panose="020B0604020202020204" pitchFamily="34" charset="0"/>
                  <a:cs typeface="Arial" panose="020B0604020202020204" pitchFamily="34" charset="0"/>
                </a:rPr>
                <a:t>discussion II: Beyond Career</a:t>
              </a:r>
            </a:p>
            <a:p>
              <a:pPr marL="720000">
                <a:lnSpc>
                  <a:spcPct val="130000"/>
                </a:lnSpc>
              </a:pPr>
              <a:r>
                <a:rPr lang="en-US" sz="1200" dirty="0">
                  <a:latin typeface="Arial" panose="020B0604020202020204" pitchFamily="34" charset="0"/>
                  <a:cs typeface="Arial" panose="020B0604020202020204" pitchFamily="34" charset="0"/>
                </a:rPr>
                <a:t>14:20 - 14:30         Q&amp;A (Time might slightly vary)</a:t>
              </a:r>
            </a:p>
            <a:p>
              <a:pPr marL="720000">
                <a:lnSpc>
                  <a:spcPct val="130000"/>
                </a:lnSpc>
              </a:pPr>
              <a:r>
                <a:rPr lang="en-US" sz="1200" dirty="0">
                  <a:latin typeface="Arial" panose="020B0604020202020204" pitchFamily="34" charset="0"/>
                  <a:cs typeface="Arial" panose="020B0604020202020204" pitchFamily="34" charset="0"/>
                </a:rPr>
                <a:t>14:30 - 14:35         Close</a:t>
              </a:r>
            </a:p>
          </p:txBody>
        </p:sp>
      </p:grpSp>
      <p:sp>
        <p:nvSpPr>
          <p:cNvPr id="25" name="文本框 24"/>
          <p:cNvSpPr txBox="1"/>
          <p:nvPr/>
        </p:nvSpPr>
        <p:spPr>
          <a:xfrm>
            <a:off x="232063" y="4263176"/>
            <a:ext cx="6393873" cy="2184893"/>
          </a:xfrm>
          <a:prstGeom prst="rect">
            <a:avLst/>
          </a:prstGeom>
          <a:noFill/>
        </p:spPr>
        <p:txBody>
          <a:bodyPr wrap="square" rtlCol="0">
            <a:spAutoFit/>
          </a:bodyPr>
          <a:lstStyle/>
          <a:p>
            <a:pPr algn="just">
              <a:lnSpc>
                <a:spcPct val="110000"/>
              </a:lnSpc>
              <a:spcAft>
                <a:spcPts val="600"/>
              </a:spcAft>
            </a:pPr>
            <a:r>
              <a:rPr lang="en-GB" sz="1200" dirty="0">
                <a:latin typeface="Arial" panose="020B0604020202020204" pitchFamily="34" charset="0"/>
                <a:cs typeface="Arial" panose="020B0604020202020204" pitchFamily="34" charset="0"/>
              </a:rPr>
              <a:t>Two CIGRE NGN groups, Italy and UK will host an Inclusion and Diversity webinar on 26</a:t>
            </a:r>
            <a:r>
              <a:rPr lang="en-GB" sz="1200" baseline="30000" dirty="0">
                <a:latin typeface="Arial" panose="020B0604020202020204" pitchFamily="34" charset="0"/>
                <a:cs typeface="Arial" panose="020B0604020202020204" pitchFamily="34" charset="0"/>
              </a:rPr>
              <a:t>th</a:t>
            </a:r>
            <a:r>
              <a:rPr lang="en-GB" sz="1200" dirty="0">
                <a:latin typeface="Arial" panose="020B0604020202020204" pitchFamily="34" charset="0"/>
                <a:cs typeface="Arial" panose="020B0604020202020204" pitchFamily="34" charset="0"/>
              </a:rPr>
              <a:t> Oct, 1-2:30pm BST, 2-3:30pm CEST. The event will start with two presentations along with some key insights for gender equality from Italian NGN followed by UK NGN. </a:t>
            </a:r>
          </a:p>
          <a:p>
            <a:pPr algn="just">
              <a:lnSpc>
                <a:spcPct val="110000"/>
              </a:lnSpc>
              <a:spcAft>
                <a:spcPts val="600"/>
              </a:spcAft>
            </a:pPr>
            <a:r>
              <a:rPr lang="en-GB" sz="1200" dirty="0">
                <a:latin typeface="Arial" panose="020B0604020202020204" pitchFamily="34" charset="0"/>
                <a:cs typeface="Arial" panose="020B0604020202020204" pitchFamily="34" charset="0"/>
              </a:rPr>
              <a:t>After that, a panel discussion with 8 members will follow, 3 panellists from UK, 1 guest from Denmark, 3 panellists from Italy. The panellists will have to give their views on topics related to gender and salary gaps, impact of maternity leave on the workplace, low STEM participation, lack of female representation on boards, biggest achievements and opportunities as well as potential ways forward. Jingyi Wan, international lead of the CIGRE NGN International and UK Committee, will steer the panel discussion and provide the concluding remarks</a:t>
            </a:r>
            <a:r>
              <a:rPr lang="en-GB" sz="1200" dirty="0">
                <a:solidFill>
                  <a:schemeClr val="bg2">
                    <a:lumMod val="50000"/>
                  </a:schemeClr>
                </a:solidFill>
                <a:latin typeface="Arial" panose="020B0604020202020204" pitchFamily="34" charset="0"/>
                <a:cs typeface="Arial" panose="020B0604020202020204" pitchFamily="34" charset="0"/>
              </a:rPr>
              <a:t>.</a:t>
            </a:r>
          </a:p>
        </p:txBody>
      </p:sp>
      <p:sp>
        <p:nvSpPr>
          <p:cNvPr id="26" name="矩形 25"/>
          <p:cNvSpPr/>
          <p:nvPr/>
        </p:nvSpPr>
        <p:spPr>
          <a:xfrm>
            <a:off x="232063" y="3374022"/>
            <a:ext cx="6393873" cy="889154"/>
          </a:xfrm>
          <a:prstGeom prst="rect">
            <a:avLst/>
          </a:prstGeom>
        </p:spPr>
        <p:txBody>
          <a:bodyPr wrap="square">
            <a:spAutoFit/>
          </a:bodyPr>
          <a:lstStyle/>
          <a:p>
            <a:pPr algn="just">
              <a:lnSpc>
                <a:spcPct val="110000"/>
              </a:lnSpc>
            </a:pPr>
            <a:r>
              <a:rPr lang="en-GB" sz="1200" dirty="0">
                <a:solidFill>
                  <a:srgbClr val="007D4E"/>
                </a:solidFill>
                <a:latin typeface="Arial" panose="020B0604020202020204" pitchFamily="34" charset="0"/>
                <a:cs typeface="Arial" panose="020B0604020202020204" pitchFamily="34" charset="0"/>
              </a:rPr>
              <a:t>CIGRE NGN was established to connect younger generations with senior generations to ensure that everyone’s opinions and views are heard. We bring a fresh look to an ageing industry and more importantly, to give inexperienced engineers opportunities to learn from experts within the industry. </a:t>
            </a:r>
          </a:p>
        </p:txBody>
      </p:sp>
    </p:spTree>
    <p:extLst>
      <p:ext uri="{BB962C8B-B14F-4D97-AF65-F5344CB8AC3E}">
        <p14:creationId xmlns:p14="http://schemas.microsoft.com/office/powerpoint/2010/main" val="1975640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96349" y="1414875"/>
            <a:ext cx="1438214"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Speaker Bio:</a:t>
            </a:r>
            <a:endParaRPr lang="en-GB" sz="1600" b="1" dirty="0">
              <a:latin typeface="Arial" panose="020B0604020202020204" pitchFamily="34" charset="0"/>
              <a:cs typeface="Arial" panose="020B0604020202020204" pitchFamily="34" charset="0"/>
            </a:endParaRPr>
          </a:p>
        </p:txBody>
      </p:sp>
      <p:pic>
        <p:nvPicPr>
          <p:cNvPr id="13" name="Picture 12" descr="A picture containing person, wall, clothing, indoor&#10;&#10;Description automatically generated">
            <a:extLst>
              <a:ext uri="{FF2B5EF4-FFF2-40B4-BE49-F238E27FC236}">
                <a16:creationId xmlns:a16="http://schemas.microsoft.com/office/drawing/2014/main" id="{D4A00395-7605-41B3-B664-44EF2AAAECD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2977" y="2033838"/>
            <a:ext cx="1063518" cy="1420860"/>
          </a:xfrm>
          <a:prstGeom prst="rect">
            <a:avLst/>
          </a:prstGeom>
          <a:noFill/>
          <a:ln>
            <a:noFill/>
          </a:ln>
        </p:spPr>
      </p:pic>
      <p:sp>
        <p:nvSpPr>
          <p:cNvPr id="14" name="TextBox 13">
            <a:extLst>
              <a:ext uri="{FF2B5EF4-FFF2-40B4-BE49-F238E27FC236}">
                <a16:creationId xmlns:a16="http://schemas.microsoft.com/office/drawing/2014/main" id="{20AF275D-D758-4DE6-9635-45EF7E0D8D10}"/>
              </a:ext>
            </a:extLst>
          </p:cNvPr>
          <p:cNvSpPr txBox="1"/>
          <p:nvPr/>
        </p:nvSpPr>
        <p:spPr>
          <a:xfrm>
            <a:off x="2109490" y="2002498"/>
            <a:ext cx="4359549" cy="1477328"/>
          </a:xfrm>
          <a:prstGeom prst="rect">
            <a:avLst/>
          </a:prstGeom>
          <a:noFill/>
        </p:spPr>
        <p:txBody>
          <a:bodyPr wrap="square">
            <a:spAutoFit/>
          </a:bodyPr>
          <a:lstStyle/>
          <a:p>
            <a:pPr algn="just"/>
            <a:r>
              <a:rPr lang="en-GB" sz="1000" dirty="0">
                <a:effectLst/>
                <a:latin typeface="Arial" panose="020B0604020202020204" pitchFamily="34" charset="0"/>
                <a:ea typeface="宋体" panose="02010600030101010101" pitchFamily="2" charset="-122"/>
                <a:cs typeface="Arial" panose="020B0604020202020204" pitchFamily="34" charset="0"/>
              </a:rPr>
              <a:t>Jingyi Wan is a Senior Engineering Consultant for HV Cable Systems at Arcadis. Technical expertise is on onshore/offshore Cable Systems design, manufacture and technical advisory at various stages of project life cycle. Before working as a consultant, she worked as a product development engineer for a subsea cable supplier. Worked with a team to qualify and supply the cables for the industry’s first commercial 66kV array cable project. She is the UK Representative of CIGRE NGN International Executive Committee, also a young expert member of CIGRE working groups on B1 insulated cable.</a:t>
            </a:r>
            <a:endParaRPr lang="en-GB" sz="10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971FD514-0121-467C-9620-0B5B24DCF364}"/>
              </a:ext>
            </a:extLst>
          </p:cNvPr>
          <p:cNvSpPr txBox="1"/>
          <p:nvPr/>
        </p:nvSpPr>
        <p:spPr>
          <a:xfrm>
            <a:off x="424881" y="3559920"/>
            <a:ext cx="1684608" cy="492443"/>
          </a:xfrm>
          <a:prstGeom prst="rect">
            <a:avLst/>
          </a:prstGeom>
          <a:noFill/>
        </p:spPr>
        <p:txBody>
          <a:bodyPr wrap="square">
            <a:spAutoFit/>
          </a:bodyPr>
          <a:lstStyle/>
          <a:p>
            <a:r>
              <a:rPr lang="en-GB" sz="1400" b="1" kern="0" dirty="0">
                <a:effectLst/>
                <a:latin typeface="Arial" panose="020B0604020202020204" pitchFamily="34" charset="0"/>
                <a:ea typeface="宋体" panose="02010600030101010101" pitchFamily="2" charset="-122"/>
                <a:cs typeface="Arial" panose="020B0604020202020204" pitchFamily="34" charset="0"/>
              </a:rPr>
              <a:t>Jingyi Wan</a:t>
            </a:r>
          </a:p>
          <a:p>
            <a:r>
              <a:rPr lang="en-GB" sz="1000" b="1" kern="0" dirty="0">
                <a:latin typeface="Arial" panose="020B0604020202020204" pitchFamily="34" charset="0"/>
                <a:ea typeface="宋体" panose="02010600030101010101" pitchFamily="2" charset="-122"/>
                <a:cs typeface="Arial" panose="020B0604020202020204" pitchFamily="34" charset="0"/>
              </a:rPr>
              <a:t>(UK, Moderator</a:t>
            </a:r>
            <a:r>
              <a:rPr lang="en-GB" sz="1200" b="1" kern="0" dirty="0">
                <a:latin typeface="Arial" panose="020B0604020202020204" pitchFamily="34" charset="0"/>
                <a:ea typeface="宋体" panose="02010600030101010101" pitchFamily="2" charset="-122"/>
                <a:cs typeface="Arial" panose="020B0604020202020204" pitchFamily="34" charset="0"/>
              </a:rPr>
              <a:t>)</a:t>
            </a:r>
            <a:endParaRPr lang="en-GB" sz="1200" b="1" kern="0" dirty="0">
              <a:effectLst/>
              <a:latin typeface="Arial" panose="020B0604020202020204" pitchFamily="34" charset="0"/>
              <a:ea typeface="宋体" panose="02010600030101010101" pitchFamily="2" charset="-122"/>
              <a:cs typeface="Arial" panose="020B0604020202020204" pitchFamily="34" charset="0"/>
            </a:endParaRPr>
          </a:p>
        </p:txBody>
      </p:sp>
      <p:sp>
        <p:nvSpPr>
          <p:cNvPr id="16" name="TextBox 15">
            <a:extLst>
              <a:ext uri="{FF2B5EF4-FFF2-40B4-BE49-F238E27FC236}">
                <a16:creationId xmlns:a16="http://schemas.microsoft.com/office/drawing/2014/main" id="{3FA2AA8D-4A7B-4A9C-9F57-74CBA9CB1CAA}"/>
              </a:ext>
            </a:extLst>
          </p:cNvPr>
          <p:cNvSpPr txBox="1"/>
          <p:nvPr/>
        </p:nvSpPr>
        <p:spPr>
          <a:xfrm>
            <a:off x="420346" y="5823069"/>
            <a:ext cx="1865654" cy="475515"/>
          </a:xfrm>
          <a:prstGeom prst="rect">
            <a:avLst/>
          </a:prstGeom>
          <a:noFill/>
        </p:spPr>
        <p:txBody>
          <a:bodyPr wrap="square">
            <a:spAutoFit/>
          </a:bodyPr>
          <a:lstStyle>
            <a:defPPr>
              <a:defRPr lang="en-US"/>
            </a:defPPr>
            <a:lvl1pPr>
              <a:lnSpc>
                <a:spcPct val="107000"/>
              </a:lnSpc>
              <a:spcBef>
                <a:spcPts val="1200"/>
              </a:spcBef>
              <a:defRPr sz="1400" b="1" kern="0">
                <a:effectLst/>
                <a:latin typeface="Arial" panose="020B0604020202020204" pitchFamily="34" charset="0"/>
                <a:ea typeface="宋体" panose="02010600030101010101" pitchFamily="2" charset="-122"/>
                <a:cs typeface="Arial" panose="020B0604020202020204" pitchFamily="34" charset="0"/>
              </a:defRPr>
            </a:lvl1pPr>
          </a:lstStyle>
          <a:p>
            <a:pPr>
              <a:lnSpc>
                <a:spcPct val="100000"/>
              </a:lnSpc>
              <a:spcBef>
                <a:spcPts val="0"/>
              </a:spcBef>
            </a:pPr>
            <a:r>
              <a:rPr lang="en-GB" dirty="0"/>
              <a:t>Arianna Guarneri</a:t>
            </a:r>
          </a:p>
          <a:p>
            <a:pPr>
              <a:lnSpc>
                <a:spcPct val="100000"/>
              </a:lnSpc>
              <a:spcBef>
                <a:spcPts val="0"/>
              </a:spcBef>
            </a:pPr>
            <a:r>
              <a:rPr lang="en-GB" sz="1000" dirty="0"/>
              <a:t>(Italy, Presenter &amp; Panellist)</a:t>
            </a:r>
          </a:p>
        </p:txBody>
      </p:sp>
      <p:pic>
        <p:nvPicPr>
          <p:cNvPr id="17" name="Immagine 2" descr="Immagine che contiene persona, interni&#10;&#10;Descrizione generata automaticamente">
            <a:extLst>
              <a:ext uri="{FF2B5EF4-FFF2-40B4-BE49-F238E27FC236}">
                <a16:creationId xmlns:a16="http://schemas.microsoft.com/office/drawing/2014/main" id="{1F6E03D2-A44B-463B-9A9A-4149725ED01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043" r="-1" b="20248"/>
          <a:stretch/>
        </p:blipFill>
        <p:spPr bwMode="auto">
          <a:xfrm>
            <a:off x="542977" y="4271349"/>
            <a:ext cx="1086110" cy="1504359"/>
          </a:xfrm>
          <a:prstGeom prst="rect">
            <a:avLst/>
          </a:prstGeom>
          <a:noFill/>
          <a:ln>
            <a:noFill/>
          </a:ln>
        </p:spPr>
      </p:pic>
      <p:sp>
        <p:nvSpPr>
          <p:cNvPr id="19" name="TextBox 18">
            <a:extLst>
              <a:ext uri="{FF2B5EF4-FFF2-40B4-BE49-F238E27FC236}">
                <a16:creationId xmlns:a16="http://schemas.microsoft.com/office/drawing/2014/main" id="{55B2FDD5-7C10-4786-B7AB-49E0A10A185D}"/>
              </a:ext>
            </a:extLst>
          </p:cNvPr>
          <p:cNvSpPr txBox="1"/>
          <p:nvPr/>
        </p:nvSpPr>
        <p:spPr>
          <a:xfrm>
            <a:off x="2109489" y="3988104"/>
            <a:ext cx="4359549" cy="2246769"/>
          </a:xfrm>
          <a:prstGeom prst="rect">
            <a:avLst/>
          </a:prstGeom>
          <a:noFill/>
        </p:spPr>
        <p:txBody>
          <a:bodyPr wrap="square">
            <a:spAutoFit/>
          </a:bodyPr>
          <a:lstStyle>
            <a:defPPr>
              <a:defRPr lang="en-US"/>
            </a:defPPr>
            <a:lvl1pPr>
              <a:defRPr sz="1000">
                <a:effectLst/>
                <a:latin typeface="Arial" panose="020B0604020202020204" pitchFamily="34" charset="0"/>
                <a:ea typeface="宋体" panose="02010600030101010101" pitchFamily="2" charset="-122"/>
                <a:cs typeface="Arial" panose="020B0604020202020204" pitchFamily="34" charset="0"/>
              </a:defRPr>
            </a:lvl1pPr>
          </a:lstStyle>
          <a:p>
            <a:pPr algn="just"/>
            <a:r>
              <a:rPr lang="en-GB" dirty="0"/>
              <a:t>Arianna Guarneri works in Rome for the Italian Transmission System Operator (TSO), Terna since 2007, dealing with Environmental Protection, Authorisation and Connection Procedures to the High Voltage Electric Grid, Electric and Magnetic Fields (EMF’s Reference person in Terna). In 2018 she qualified as well as Envision SP (Envision Protocol for Sustainable Infrastructure). Before working in Terna she worked 4 years in characterization and remediation of contaminated sites (brownfields, landfills). She is member of Technical Committees in Technical Committee TC 106 Methods for the assessment of electric, magnetic and electromagnetic fields (EMFs) associated with human exposure and member of the EMF working group in ENTSO-E (European Network of Transmission System Operators for Electricity). Member of CIGRE since 2007, participating in EMF’s Working Groups, she is Women in </a:t>
            </a:r>
            <a:r>
              <a:rPr lang="en-GB" dirty="0" err="1"/>
              <a:t>Cigré</a:t>
            </a:r>
            <a:r>
              <a:rPr lang="en-GB" dirty="0"/>
              <a:t> Liaison Lead in CIGRE Next Generation Network (NGN).</a:t>
            </a:r>
          </a:p>
        </p:txBody>
      </p:sp>
      <p:sp>
        <p:nvSpPr>
          <p:cNvPr id="21" name="TextBox 20">
            <a:extLst>
              <a:ext uri="{FF2B5EF4-FFF2-40B4-BE49-F238E27FC236}">
                <a16:creationId xmlns:a16="http://schemas.microsoft.com/office/drawing/2014/main" id="{8D482F79-E059-4F99-B700-C7F06563EB5C}"/>
              </a:ext>
            </a:extLst>
          </p:cNvPr>
          <p:cNvSpPr txBox="1"/>
          <p:nvPr/>
        </p:nvSpPr>
        <p:spPr>
          <a:xfrm>
            <a:off x="2151814" y="6538202"/>
            <a:ext cx="4163209" cy="1938992"/>
          </a:xfrm>
          <a:prstGeom prst="rect">
            <a:avLst/>
          </a:prstGeom>
          <a:noFill/>
        </p:spPr>
        <p:txBody>
          <a:bodyPr wrap="square">
            <a:spAutoFit/>
          </a:bodyPr>
          <a:lstStyle>
            <a:defPPr>
              <a:defRPr lang="en-US"/>
            </a:defPPr>
            <a:lvl1pPr>
              <a:defRPr sz="1000">
                <a:effectLst/>
                <a:latin typeface="Arial" panose="020B0604020202020204" pitchFamily="34" charset="0"/>
                <a:ea typeface="宋体" panose="02010600030101010101" pitchFamily="2" charset="-122"/>
                <a:cs typeface="Arial" panose="020B0604020202020204" pitchFamily="34" charset="0"/>
              </a:defRPr>
            </a:lvl1pPr>
          </a:lstStyle>
          <a:p>
            <a:pPr algn="just"/>
            <a:r>
              <a:rPr lang="en-GB" dirty="0"/>
              <a:t>Kelly joined the R&amp;D UK Centre of EDF Energy in June 2020. She specialises in optimal valuation of energy storage co-located with renewables and long-term electricity price forecasting, with her products being provided to Pivot Power. Previously, she was working as a Modelling Analyst at Energy Systems Catapult, with main projects in energy storage, power system economics and second-life batteries. She also holds a PhD in battery storage, which was completed in the Centre for Doctoral Training in Power Networks of The University of Manchester (UoM). Currently, she is the vice-chair of the IEEE PES UK&amp;I Women in Power Network, the project manager of </a:t>
            </a:r>
            <a:r>
              <a:rPr lang="en-GB" dirty="0" err="1"/>
              <a:t>Cigre’s</a:t>
            </a:r>
            <a:r>
              <a:rPr lang="en-GB" dirty="0"/>
              <a:t> Women Network, the digital lead of EDF Women’s Network and she also serves as a data science instructor at </a:t>
            </a:r>
            <a:r>
              <a:rPr lang="en-GB" dirty="0" err="1"/>
              <a:t>SisterAnalyst</a:t>
            </a:r>
            <a:r>
              <a:rPr lang="en-GB" dirty="0"/>
              <a:t>. </a:t>
            </a:r>
          </a:p>
        </p:txBody>
      </p:sp>
      <p:pic>
        <p:nvPicPr>
          <p:cNvPr id="22" name="Picture 21" descr="A person wearing glasses&#10;&#10;Description automatically generated with low confidence">
            <a:extLst>
              <a:ext uri="{FF2B5EF4-FFF2-40B4-BE49-F238E27FC236}">
                <a16:creationId xmlns:a16="http://schemas.microsoft.com/office/drawing/2014/main" id="{4A153CE0-181F-4CDC-A786-1A1E4F4E44D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9827" r="9545"/>
          <a:stretch/>
        </p:blipFill>
        <p:spPr bwMode="auto">
          <a:xfrm>
            <a:off x="542977" y="6618196"/>
            <a:ext cx="1048850" cy="1300864"/>
          </a:xfrm>
          <a:prstGeom prst="rect">
            <a:avLst/>
          </a:prstGeom>
          <a:noFill/>
          <a:ln>
            <a:noFill/>
          </a:ln>
        </p:spPr>
      </p:pic>
      <p:sp>
        <p:nvSpPr>
          <p:cNvPr id="24" name="TextBox 23">
            <a:extLst>
              <a:ext uri="{FF2B5EF4-FFF2-40B4-BE49-F238E27FC236}">
                <a16:creationId xmlns:a16="http://schemas.microsoft.com/office/drawing/2014/main" id="{FA5BC701-07AC-43E0-9D4C-23C74EB9D954}"/>
              </a:ext>
            </a:extLst>
          </p:cNvPr>
          <p:cNvSpPr txBox="1"/>
          <p:nvPr/>
        </p:nvSpPr>
        <p:spPr>
          <a:xfrm>
            <a:off x="424535" y="8038858"/>
            <a:ext cx="1861465" cy="475515"/>
          </a:xfrm>
          <a:prstGeom prst="rect">
            <a:avLst/>
          </a:prstGeom>
          <a:noFill/>
        </p:spPr>
        <p:txBody>
          <a:bodyPr wrap="square">
            <a:spAutoFit/>
          </a:bodyPr>
          <a:lstStyle>
            <a:defPPr>
              <a:defRPr lang="en-US"/>
            </a:defPPr>
            <a:lvl1pPr>
              <a:lnSpc>
                <a:spcPct val="107000"/>
              </a:lnSpc>
              <a:spcBef>
                <a:spcPts val="1200"/>
              </a:spcBef>
              <a:defRPr sz="1400" b="1" kern="0">
                <a:effectLst/>
                <a:latin typeface="Arial" panose="020B0604020202020204" pitchFamily="34" charset="0"/>
                <a:ea typeface="宋体" panose="02010600030101010101" pitchFamily="2" charset="-122"/>
                <a:cs typeface="Arial" panose="020B0604020202020204" pitchFamily="34" charset="0"/>
              </a:defRPr>
            </a:lvl1pPr>
          </a:lstStyle>
          <a:p>
            <a:r>
              <a:rPr lang="en-GB" dirty="0"/>
              <a:t>Angeliki Loukatou</a:t>
            </a:r>
          </a:p>
          <a:p>
            <a:pPr>
              <a:spcBef>
                <a:spcPts val="0"/>
              </a:spcBef>
            </a:pPr>
            <a:r>
              <a:rPr lang="en-GB" sz="1000" dirty="0"/>
              <a:t>(UK, Presenter &amp; Panellist)</a:t>
            </a:r>
          </a:p>
        </p:txBody>
      </p:sp>
    </p:spTree>
    <p:extLst>
      <p:ext uri="{BB962C8B-B14F-4D97-AF65-F5344CB8AC3E}">
        <p14:creationId xmlns:p14="http://schemas.microsoft.com/office/powerpoint/2010/main" val="3570695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96349" y="1414875"/>
            <a:ext cx="1438214"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Speaker Bio:</a:t>
            </a:r>
            <a:endParaRPr lang="en-GB" sz="1600" b="1"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20AF275D-D758-4DE6-9635-45EF7E0D8D10}"/>
              </a:ext>
            </a:extLst>
          </p:cNvPr>
          <p:cNvSpPr txBox="1"/>
          <p:nvPr/>
        </p:nvSpPr>
        <p:spPr>
          <a:xfrm>
            <a:off x="2109490" y="2002498"/>
            <a:ext cx="4359549" cy="1477328"/>
          </a:xfrm>
          <a:prstGeom prst="rect">
            <a:avLst/>
          </a:prstGeom>
          <a:noFill/>
        </p:spPr>
        <p:txBody>
          <a:bodyPr wrap="square">
            <a:spAutoFit/>
          </a:bodyPr>
          <a:lstStyle/>
          <a:p>
            <a:pPr algn="just"/>
            <a:r>
              <a:rPr lang="en-GB" sz="1000" dirty="0">
                <a:effectLst/>
                <a:latin typeface="Arial" panose="020B0604020202020204" pitchFamily="34" charset="0"/>
                <a:ea typeface="宋体" panose="02010600030101010101" pitchFamily="2" charset="-122"/>
                <a:cs typeface="Arial" panose="020B0604020202020204" pitchFamily="34" charset="0"/>
              </a:rPr>
              <a:t>Siva Kaviya, Trichy Siva Raman is a Power System Software Engineer working for the IPSA Software Team within the scope of Networks &amp; Innovation Team of TNEI, based in Manchester. She has over 2+ years of professional work experience in Java Development followed by six years of Academics Experience in the field of Power Systems and Smart Grids with a good understanding of the European Energy Markets. She also has significant experience working with developing tool kits and software required for Power System Engineering Domain. She is now working for the CIGRE UK NGN Events Committee.</a:t>
            </a:r>
            <a:endParaRPr lang="en-GB" sz="10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971FD514-0121-467C-9620-0B5B24DCF364}"/>
              </a:ext>
            </a:extLst>
          </p:cNvPr>
          <p:cNvSpPr txBox="1"/>
          <p:nvPr/>
        </p:nvSpPr>
        <p:spPr>
          <a:xfrm>
            <a:off x="502943" y="3367638"/>
            <a:ext cx="1606546" cy="615553"/>
          </a:xfrm>
          <a:prstGeom prst="rect">
            <a:avLst/>
          </a:prstGeom>
          <a:noFill/>
        </p:spPr>
        <p:txBody>
          <a:bodyPr wrap="square">
            <a:spAutoFit/>
          </a:bodyPr>
          <a:lstStyle/>
          <a:p>
            <a:r>
              <a:rPr lang="fi-FI" sz="1200" b="1" kern="0" dirty="0">
                <a:effectLst/>
                <a:latin typeface="Arial" panose="020B0604020202020204" pitchFamily="34" charset="0"/>
                <a:ea typeface="宋体" panose="02010600030101010101" pitchFamily="2" charset="-122"/>
                <a:cs typeface="Arial" panose="020B0604020202020204" pitchFamily="34" charset="0"/>
              </a:rPr>
              <a:t>Siva Kaviya Trichy Siva Raman</a:t>
            </a:r>
          </a:p>
          <a:p>
            <a:r>
              <a:rPr lang="en-GB" sz="1000" b="1" dirty="0"/>
              <a:t>(UK, Panellist)</a:t>
            </a:r>
          </a:p>
        </p:txBody>
      </p:sp>
      <p:sp>
        <p:nvSpPr>
          <p:cNvPr id="16" name="TextBox 15">
            <a:extLst>
              <a:ext uri="{FF2B5EF4-FFF2-40B4-BE49-F238E27FC236}">
                <a16:creationId xmlns:a16="http://schemas.microsoft.com/office/drawing/2014/main" id="{3FA2AA8D-4A7B-4A9C-9F57-74CBA9CB1CAA}"/>
              </a:ext>
            </a:extLst>
          </p:cNvPr>
          <p:cNvSpPr txBox="1"/>
          <p:nvPr/>
        </p:nvSpPr>
        <p:spPr>
          <a:xfrm>
            <a:off x="461908" y="5868401"/>
            <a:ext cx="1307096" cy="461665"/>
          </a:xfrm>
          <a:prstGeom prst="rect">
            <a:avLst/>
          </a:prstGeom>
          <a:noFill/>
        </p:spPr>
        <p:txBody>
          <a:bodyPr wrap="square">
            <a:spAutoFit/>
          </a:bodyPr>
          <a:lstStyle>
            <a:defPPr>
              <a:defRPr lang="en-US"/>
            </a:defPPr>
            <a:lvl1pPr>
              <a:lnSpc>
                <a:spcPct val="107000"/>
              </a:lnSpc>
              <a:spcBef>
                <a:spcPts val="1200"/>
              </a:spcBef>
              <a:defRPr sz="1400" b="1" kern="0">
                <a:effectLst/>
                <a:latin typeface="Arial" panose="020B0604020202020204" pitchFamily="34" charset="0"/>
                <a:ea typeface="宋体" panose="02010600030101010101" pitchFamily="2" charset="-122"/>
                <a:cs typeface="Arial" panose="020B0604020202020204" pitchFamily="34" charset="0"/>
              </a:defRPr>
            </a:lvl1pPr>
          </a:lstStyle>
          <a:p>
            <a:pPr>
              <a:lnSpc>
                <a:spcPct val="100000"/>
              </a:lnSpc>
              <a:spcBef>
                <a:spcPts val="0"/>
              </a:spcBef>
            </a:pPr>
            <a:r>
              <a:rPr lang="en-GB" sz="1400" dirty="0"/>
              <a:t>Qinghua Han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i="0" u="none" strike="noStrike" kern="1200" cap="none" spc="0" normalizeH="0" baseline="0" noProof="0" dirty="0">
                <a:ln>
                  <a:noFill/>
                </a:ln>
                <a:solidFill>
                  <a:prstClr val="black"/>
                </a:solidFill>
                <a:effectLst/>
                <a:uLnTx/>
                <a:uFillTx/>
                <a:latin typeface="Calibri" panose="020F0502020204030204"/>
                <a:ea typeface="+mn-ea"/>
                <a:cs typeface="+mn-cs"/>
              </a:rPr>
              <a:t>(UK, Panellist)</a:t>
            </a:r>
            <a:endParaRPr lang="en-GB" sz="1000" dirty="0"/>
          </a:p>
        </p:txBody>
      </p:sp>
      <p:sp>
        <p:nvSpPr>
          <p:cNvPr id="19" name="TextBox 18">
            <a:extLst>
              <a:ext uri="{FF2B5EF4-FFF2-40B4-BE49-F238E27FC236}">
                <a16:creationId xmlns:a16="http://schemas.microsoft.com/office/drawing/2014/main" id="{55B2FDD5-7C10-4786-B7AB-49E0A10A185D}"/>
              </a:ext>
            </a:extLst>
          </p:cNvPr>
          <p:cNvSpPr txBox="1"/>
          <p:nvPr/>
        </p:nvSpPr>
        <p:spPr>
          <a:xfrm>
            <a:off x="2109489" y="3988104"/>
            <a:ext cx="4359549" cy="1323439"/>
          </a:xfrm>
          <a:prstGeom prst="rect">
            <a:avLst/>
          </a:prstGeom>
          <a:noFill/>
        </p:spPr>
        <p:txBody>
          <a:bodyPr wrap="square">
            <a:spAutoFit/>
          </a:bodyPr>
          <a:lstStyle>
            <a:defPPr>
              <a:defRPr lang="en-US"/>
            </a:defPPr>
            <a:lvl1pPr>
              <a:defRPr sz="1000">
                <a:effectLst/>
                <a:latin typeface="Arial" panose="020B0604020202020204" pitchFamily="34" charset="0"/>
                <a:ea typeface="宋体" panose="02010600030101010101" pitchFamily="2" charset="-122"/>
                <a:cs typeface="Arial" panose="020B0604020202020204" pitchFamily="34" charset="0"/>
              </a:defRPr>
            </a:lvl1pPr>
          </a:lstStyle>
          <a:p>
            <a:pPr algn="just"/>
            <a:r>
              <a:rPr lang="en-GB" dirty="0"/>
              <a:t>Qinghua Han is a PhD student in Materials for Demanding Environments Doctoral Training Centre at the University of Manchester. Her project focuses on the electrical insulation systems for electric aircraft. She attained the master degree in Advanced Engineering Materials from the University of Manchester. Her principal research interests are to improve the insulation system for high voltage equipment by adopting high dielectric strength gases. She is now the membership lead for CIGRE UK NGN.</a:t>
            </a:r>
          </a:p>
        </p:txBody>
      </p:sp>
      <p:sp>
        <p:nvSpPr>
          <p:cNvPr id="21" name="TextBox 20">
            <a:extLst>
              <a:ext uri="{FF2B5EF4-FFF2-40B4-BE49-F238E27FC236}">
                <a16:creationId xmlns:a16="http://schemas.microsoft.com/office/drawing/2014/main" id="{8D482F79-E059-4F99-B700-C7F06563EB5C}"/>
              </a:ext>
            </a:extLst>
          </p:cNvPr>
          <p:cNvSpPr txBox="1"/>
          <p:nvPr/>
        </p:nvSpPr>
        <p:spPr>
          <a:xfrm>
            <a:off x="2151814" y="6538202"/>
            <a:ext cx="4163209" cy="1785104"/>
          </a:xfrm>
          <a:prstGeom prst="rect">
            <a:avLst/>
          </a:prstGeom>
          <a:noFill/>
        </p:spPr>
        <p:txBody>
          <a:bodyPr wrap="square">
            <a:spAutoFit/>
          </a:bodyPr>
          <a:lstStyle>
            <a:defPPr>
              <a:defRPr lang="en-US"/>
            </a:defPPr>
            <a:lvl1pPr>
              <a:defRPr sz="1000">
                <a:effectLst/>
                <a:latin typeface="Arial" panose="020B0604020202020204" pitchFamily="34" charset="0"/>
                <a:ea typeface="宋体" panose="02010600030101010101" pitchFamily="2" charset="-122"/>
                <a:cs typeface="Arial" panose="020B0604020202020204" pitchFamily="34" charset="0"/>
              </a:defRPr>
            </a:lvl1pPr>
          </a:lstStyle>
          <a:p>
            <a:pPr algn="just"/>
            <a:r>
              <a:rPr lang="en-GB" dirty="0"/>
              <a:t>Daniela </a:t>
            </a:r>
            <a:r>
              <a:rPr lang="en-GB" dirty="0" err="1"/>
              <a:t>Pagnani</a:t>
            </a:r>
            <a:r>
              <a:rPr lang="en-GB" dirty="0"/>
              <a:t> is Chair of CIGRE NGN Denmark steering committee. Since 2019, she is with </a:t>
            </a:r>
            <a:r>
              <a:rPr lang="en-GB" dirty="0" err="1"/>
              <a:t>Ørsted</a:t>
            </a:r>
            <a:r>
              <a:rPr lang="en-GB" dirty="0"/>
              <a:t> and Aalborg University as Industrial PhD researching on black start capabilities of offshore wind farms.</a:t>
            </a:r>
          </a:p>
          <a:p>
            <a:pPr algn="just"/>
            <a:r>
              <a:rPr lang="en-GB" dirty="0"/>
              <a:t>She received the M.Sc. degree in electrical power systems and high voltage engineering from Aalborg University in 2019, and the B.Sc. degree in industrial engineering (electrical specialisation) from University of Cassino and Southern Lazio (Italy) in 2017. Her current research interests include black start by renewable energy sources, power system restoration, grid-forming control of converters, battery energy storage systems and wind turbines, system modelling and simulations.</a:t>
            </a:r>
          </a:p>
        </p:txBody>
      </p:sp>
      <p:sp>
        <p:nvSpPr>
          <p:cNvPr id="24" name="TextBox 23">
            <a:extLst>
              <a:ext uri="{FF2B5EF4-FFF2-40B4-BE49-F238E27FC236}">
                <a16:creationId xmlns:a16="http://schemas.microsoft.com/office/drawing/2014/main" id="{FA5BC701-07AC-43E0-9D4C-23C74EB9D954}"/>
              </a:ext>
            </a:extLst>
          </p:cNvPr>
          <p:cNvSpPr txBox="1"/>
          <p:nvPr/>
        </p:nvSpPr>
        <p:spPr>
          <a:xfrm>
            <a:off x="461908" y="8249743"/>
            <a:ext cx="1731469" cy="461665"/>
          </a:xfrm>
          <a:prstGeom prst="rect">
            <a:avLst/>
          </a:prstGeom>
          <a:noFill/>
        </p:spPr>
        <p:txBody>
          <a:bodyPr wrap="square">
            <a:spAutoFit/>
          </a:bodyPr>
          <a:lstStyle>
            <a:defPPr>
              <a:defRPr lang="en-US"/>
            </a:defPPr>
            <a:lvl1pPr>
              <a:lnSpc>
                <a:spcPct val="107000"/>
              </a:lnSpc>
              <a:spcBef>
                <a:spcPts val="1200"/>
              </a:spcBef>
              <a:defRPr sz="1400" b="1" kern="0">
                <a:effectLst/>
                <a:latin typeface="Arial" panose="020B0604020202020204" pitchFamily="34" charset="0"/>
                <a:ea typeface="宋体" panose="02010600030101010101" pitchFamily="2" charset="-122"/>
                <a:cs typeface="Arial" panose="020B0604020202020204" pitchFamily="34" charset="0"/>
              </a:defRPr>
            </a:lvl1pPr>
          </a:lstStyle>
          <a:p>
            <a:pPr>
              <a:lnSpc>
                <a:spcPct val="100000"/>
              </a:lnSpc>
              <a:spcBef>
                <a:spcPts val="0"/>
              </a:spcBef>
            </a:pPr>
            <a:r>
              <a:rPr lang="en-GB" dirty="0"/>
              <a:t>Daniela </a:t>
            </a:r>
            <a:r>
              <a:rPr lang="en-GB" dirty="0" err="1"/>
              <a:t>Pagnani</a:t>
            </a:r>
            <a:endParaRPr lang="en-GB" dirty="0"/>
          </a:p>
          <a:p>
            <a:pPr>
              <a:lnSpc>
                <a:spcPct val="100000"/>
              </a:lnSpc>
              <a:spcBef>
                <a:spcPts val="0"/>
              </a:spcBef>
            </a:pPr>
            <a:r>
              <a:rPr lang="en-GB" sz="1000" dirty="0"/>
              <a:t>(Denmark, Panellist)</a:t>
            </a:r>
          </a:p>
        </p:txBody>
      </p:sp>
      <p:pic>
        <p:nvPicPr>
          <p:cNvPr id="20" name="Picture 19" descr="A child taking a selfie&#10;&#10;Description automatically generated">
            <a:extLst>
              <a:ext uri="{FF2B5EF4-FFF2-40B4-BE49-F238E27FC236}">
                <a16:creationId xmlns:a16="http://schemas.microsoft.com/office/drawing/2014/main" id="{93178743-9F15-488D-97C5-9F01410B76A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0612" y="4297789"/>
            <a:ext cx="1045344" cy="1434776"/>
          </a:xfrm>
          <a:prstGeom prst="rect">
            <a:avLst/>
          </a:prstGeom>
          <a:noFill/>
          <a:ln>
            <a:noFill/>
          </a:ln>
        </p:spPr>
      </p:pic>
      <p:pic>
        <p:nvPicPr>
          <p:cNvPr id="23" name="Picture 22" descr="A person smiling for the camera&#10;&#10;Description automatically generated with medium confidence">
            <a:extLst>
              <a:ext uri="{FF2B5EF4-FFF2-40B4-BE49-F238E27FC236}">
                <a16:creationId xmlns:a16="http://schemas.microsoft.com/office/drawing/2014/main" id="{A9B39859-6BEE-4B08-AFF8-799CC18DECF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486" t="18129" r="30255" b="3641"/>
          <a:stretch/>
        </p:blipFill>
        <p:spPr bwMode="auto">
          <a:xfrm>
            <a:off x="560612" y="2013160"/>
            <a:ext cx="1045344" cy="1321200"/>
          </a:xfrm>
          <a:prstGeom prst="rect">
            <a:avLst/>
          </a:prstGeom>
          <a:noFill/>
          <a:ln>
            <a:noFill/>
          </a:ln>
        </p:spPr>
      </p:pic>
      <p:pic>
        <p:nvPicPr>
          <p:cNvPr id="1026" name="Picture 2" descr="Image preview">
            <a:extLst>
              <a:ext uri="{FF2B5EF4-FFF2-40B4-BE49-F238E27FC236}">
                <a16:creationId xmlns:a16="http://schemas.microsoft.com/office/drawing/2014/main" id="{D9A15A65-A0A8-4ECC-9D06-B6AF9C26FE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2977" y="6660929"/>
            <a:ext cx="962232" cy="1443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043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96349" y="1414875"/>
            <a:ext cx="1438214"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Speaker Bio:</a:t>
            </a:r>
            <a:endParaRPr lang="en-GB" sz="1600" b="1"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20AF275D-D758-4DE6-9635-45EF7E0D8D10}"/>
              </a:ext>
            </a:extLst>
          </p:cNvPr>
          <p:cNvSpPr txBox="1"/>
          <p:nvPr/>
        </p:nvSpPr>
        <p:spPr>
          <a:xfrm>
            <a:off x="2109490" y="2002498"/>
            <a:ext cx="4359549" cy="861774"/>
          </a:xfrm>
          <a:prstGeom prst="rect">
            <a:avLst/>
          </a:prstGeom>
          <a:noFill/>
        </p:spPr>
        <p:txBody>
          <a:bodyPr wrap="square">
            <a:spAutoFit/>
          </a:bodyPr>
          <a:lstStyle/>
          <a:p>
            <a:pPr algn="just"/>
            <a:r>
              <a:rPr lang="en-GB" sz="1000" b="0" i="0" dirty="0">
                <a:solidFill>
                  <a:srgbClr val="000000"/>
                </a:solidFill>
                <a:effectLst/>
                <a:latin typeface="Arial" panose="020B0604020202020204" pitchFamily="34" charset="0"/>
              </a:rPr>
              <a:t>Giulia Gemma Pancaro is an Electrical Engineer at Terna, the Italian </a:t>
            </a:r>
            <a:r>
              <a:rPr lang="en-GB" sz="1000" b="0" i="0" dirty="0" err="1">
                <a:solidFill>
                  <a:srgbClr val="000000"/>
                </a:solidFill>
                <a:effectLst/>
                <a:latin typeface="Arial" panose="020B0604020202020204" pitchFamily="34" charset="0"/>
              </a:rPr>
              <a:t>Trasmission</a:t>
            </a:r>
            <a:r>
              <a:rPr lang="en-GB" sz="1000" b="0" i="0" dirty="0">
                <a:solidFill>
                  <a:srgbClr val="000000"/>
                </a:solidFill>
                <a:effectLst/>
                <a:latin typeface="Arial" panose="020B0604020202020204" pitchFamily="34" charset="0"/>
              </a:rPr>
              <a:t> System Operator. She has been working as planning and control expert in O&amp;M field since 2020.  Before this role, she worked for an automotive company as motor control software developer, where she focused her studies on PWM algorithms</a:t>
            </a:r>
            <a:endParaRPr lang="en-GB" sz="1000" dirty="0">
              <a:effectLst/>
              <a:latin typeface="Arial" panose="020B0604020202020204" pitchFamily="34" charset="0"/>
              <a:ea typeface="宋体" panose="02010600030101010101" pitchFamily="2" charset="-122"/>
              <a:cs typeface="Arial" panose="020B0604020202020204" pitchFamily="34" charset="0"/>
            </a:endParaRPr>
          </a:p>
        </p:txBody>
      </p:sp>
      <p:sp>
        <p:nvSpPr>
          <p:cNvPr id="16" name="TextBox 15">
            <a:extLst>
              <a:ext uri="{FF2B5EF4-FFF2-40B4-BE49-F238E27FC236}">
                <a16:creationId xmlns:a16="http://schemas.microsoft.com/office/drawing/2014/main" id="{3FA2AA8D-4A7B-4A9C-9F57-74CBA9CB1CAA}"/>
              </a:ext>
            </a:extLst>
          </p:cNvPr>
          <p:cNvSpPr txBox="1"/>
          <p:nvPr/>
        </p:nvSpPr>
        <p:spPr>
          <a:xfrm>
            <a:off x="461908" y="5802472"/>
            <a:ext cx="1689906" cy="476734"/>
          </a:xfrm>
          <a:prstGeom prst="rect">
            <a:avLst/>
          </a:prstGeom>
          <a:noFill/>
        </p:spPr>
        <p:txBody>
          <a:bodyPr wrap="square">
            <a:spAutoFit/>
          </a:bodyPr>
          <a:lstStyle>
            <a:defPPr>
              <a:defRPr lang="en-US"/>
            </a:defPPr>
            <a:lvl1pPr>
              <a:lnSpc>
                <a:spcPct val="107000"/>
              </a:lnSpc>
              <a:spcBef>
                <a:spcPts val="1200"/>
              </a:spcBef>
              <a:defRPr sz="1400" b="1" kern="0">
                <a:effectLst/>
                <a:latin typeface="Arial" panose="020B0604020202020204" pitchFamily="34" charset="0"/>
                <a:ea typeface="宋体" panose="02010600030101010101" pitchFamily="2" charset="-122"/>
                <a:cs typeface="Arial" panose="020B0604020202020204" pitchFamily="34" charset="0"/>
              </a:defRPr>
            </a:lvl1pPr>
          </a:lstStyle>
          <a:p>
            <a:r>
              <a:rPr lang="en-GB" sz="1400" dirty="0"/>
              <a:t>Patrizia Fabozzi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i="0" u="none" strike="noStrike" kern="1200" cap="none" spc="0" normalizeH="0" baseline="0" noProof="0" dirty="0">
                <a:ln>
                  <a:noFill/>
                </a:ln>
                <a:solidFill>
                  <a:prstClr val="black"/>
                </a:solidFill>
                <a:effectLst/>
                <a:uLnTx/>
                <a:uFillTx/>
                <a:latin typeface="Calibri" panose="020F0502020204030204"/>
                <a:ea typeface="+mn-ea"/>
                <a:cs typeface="+mn-cs"/>
              </a:rPr>
              <a:t>(Italy, Panellist)</a:t>
            </a:r>
          </a:p>
        </p:txBody>
      </p:sp>
      <p:sp>
        <p:nvSpPr>
          <p:cNvPr id="19" name="TextBox 18">
            <a:extLst>
              <a:ext uri="{FF2B5EF4-FFF2-40B4-BE49-F238E27FC236}">
                <a16:creationId xmlns:a16="http://schemas.microsoft.com/office/drawing/2014/main" id="{55B2FDD5-7C10-4786-B7AB-49E0A10A185D}"/>
              </a:ext>
            </a:extLst>
          </p:cNvPr>
          <p:cNvSpPr txBox="1"/>
          <p:nvPr/>
        </p:nvSpPr>
        <p:spPr>
          <a:xfrm>
            <a:off x="2109489" y="3988104"/>
            <a:ext cx="4359549" cy="1631216"/>
          </a:xfrm>
          <a:prstGeom prst="rect">
            <a:avLst/>
          </a:prstGeom>
          <a:noFill/>
        </p:spPr>
        <p:txBody>
          <a:bodyPr wrap="square">
            <a:spAutoFit/>
          </a:bodyPr>
          <a:lstStyle>
            <a:defPPr>
              <a:defRPr lang="en-US"/>
            </a:defPPr>
            <a:lvl1pPr>
              <a:defRPr sz="1000">
                <a:effectLst/>
                <a:latin typeface="Arial" panose="020B0604020202020204" pitchFamily="34" charset="0"/>
                <a:ea typeface="宋体" panose="02010600030101010101" pitchFamily="2" charset="-122"/>
                <a:cs typeface="Arial" panose="020B0604020202020204" pitchFamily="34" charset="0"/>
              </a:defRPr>
            </a:lvl1pPr>
          </a:lstStyle>
          <a:p>
            <a:pPr algn="just"/>
            <a:r>
              <a:rPr lang="en-GB" dirty="0"/>
              <a:t>Patrizia Fabozzi is an Environmental Engineer working in Health, Safety &amp; Environment field at Terna Rete Italia. She is involved also in management requirements major-accident hazards legislation for some storage pilot plants, located in the South of Italy. Before this role, she worked for the same company for negotiations and relationships with local authorities to determine location, mitigation and compensation of new power lines and electrical stations, as well as supporting for the authorization phase. She begun her working experience in renewable resources, as project engineer of wind farms, following authorization </a:t>
            </a:r>
            <a:r>
              <a:rPr lang="en-GB" dirty="0" err="1"/>
              <a:t>iter</a:t>
            </a:r>
            <a:r>
              <a:rPr lang="en-GB" dirty="0"/>
              <a:t> for the construction of big and mini wind power plants.</a:t>
            </a:r>
          </a:p>
        </p:txBody>
      </p:sp>
      <p:sp>
        <p:nvSpPr>
          <p:cNvPr id="21" name="TextBox 20">
            <a:extLst>
              <a:ext uri="{FF2B5EF4-FFF2-40B4-BE49-F238E27FC236}">
                <a16:creationId xmlns:a16="http://schemas.microsoft.com/office/drawing/2014/main" id="{8D482F79-E059-4F99-B700-C7F06563EB5C}"/>
              </a:ext>
            </a:extLst>
          </p:cNvPr>
          <p:cNvSpPr txBox="1"/>
          <p:nvPr/>
        </p:nvSpPr>
        <p:spPr>
          <a:xfrm>
            <a:off x="2151814" y="6538202"/>
            <a:ext cx="4163209" cy="1785104"/>
          </a:xfrm>
          <a:prstGeom prst="rect">
            <a:avLst/>
          </a:prstGeom>
          <a:noFill/>
        </p:spPr>
        <p:txBody>
          <a:bodyPr wrap="square">
            <a:spAutoFit/>
          </a:bodyPr>
          <a:lstStyle>
            <a:defPPr>
              <a:defRPr lang="en-US"/>
            </a:defPPr>
            <a:lvl1pPr>
              <a:defRPr sz="1000">
                <a:effectLst/>
                <a:latin typeface="Arial" panose="020B0604020202020204" pitchFamily="34" charset="0"/>
                <a:ea typeface="宋体" panose="02010600030101010101" pitchFamily="2" charset="-122"/>
                <a:cs typeface="Arial" panose="020B0604020202020204" pitchFamily="34" charset="0"/>
              </a:defRPr>
            </a:lvl1pPr>
          </a:lstStyle>
          <a:p>
            <a:pPr algn="just"/>
            <a:r>
              <a:rPr lang="en-GB" dirty="0"/>
              <a:t>Beatrice Giachi is a Senior Project Engineer in Terna, the Italian Transmission System Operator. The main experience is in design and execution of complex project concerning to civil construction of electrical stations, both in green and brownfield. She has been working for the company since 2010 based in Florence, where she lives with her family and two daughters. Before this role she had been worked for the Health and Safety department and started her professional experience in 2006. The main expertise are in activity of planning, supervision and coordination of projects, with particular attention to the respect of regulations, codes, standards, constraints and variables involved. </a:t>
            </a:r>
          </a:p>
        </p:txBody>
      </p:sp>
      <p:sp>
        <p:nvSpPr>
          <p:cNvPr id="24" name="TextBox 23">
            <a:extLst>
              <a:ext uri="{FF2B5EF4-FFF2-40B4-BE49-F238E27FC236}">
                <a16:creationId xmlns:a16="http://schemas.microsoft.com/office/drawing/2014/main" id="{FA5BC701-07AC-43E0-9D4C-23C74EB9D954}"/>
              </a:ext>
            </a:extLst>
          </p:cNvPr>
          <p:cNvSpPr txBox="1"/>
          <p:nvPr/>
        </p:nvSpPr>
        <p:spPr>
          <a:xfrm>
            <a:off x="461908" y="8249743"/>
            <a:ext cx="1731469" cy="476734"/>
          </a:xfrm>
          <a:prstGeom prst="rect">
            <a:avLst/>
          </a:prstGeom>
          <a:noFill/>
        </p:spPr>
        <p:txBody>
          <a:bodyPr wrap="square">
            <a:spAutoFit/>
          </a:bodyPr>
          <a:lstStyle>
            <a:defPPr>
              <a:defRPr lang="en-US"/>
            </a:defPPr>
            <a:lvl1pPr>
              <a:lnSpc>
                <a:spcPct val="107000"/>
              </a:lnSpc>
              <a:spcBef>
                <a:spcPts val="1200"/>
              </a:spcBef>
              <a:defRPr sz="1400" b="1" kern="0">
                <a:effectLst/>
                <a:latin typeface="Arial" panose="020B0604020202020204" pitchFamily="34" charset="0"/>
                <a:ea typeface="宋体" panose="02010600030101010101" pitchFamily="2" charset="-122"/>
                <a:cs typeface="Arial" panose="020B0604020202020204" pitchFamily="34" charset="0"/>
              </a:defRPr>
            </a:lvl1pPr>
          </a:lstStyle>
          <a:p>
            <a:r>
              <a:rPr lang="en-GB" sz="1400" dirty="0"/>
              <a:t>Beatrice Giachi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i="0" u="none" strike="noStrike" kern="1200" cap="none" spc="0" normalizeH="0" baseline="0" noProof="0" dirty="0">
                <a:ln>
                  <a:noFill/>
                </a:ln>
                <a:solidFill>
                  <a:prstClr val="black"/>
                </a:solidFill>
                <a:effectLst/>
                <a:uLnTx/>
                <a:uFillTx/>
                <a:latin typeface="Calibri" panose="020F0502020204030204"/>
                <a:ea typeface="+mn-ea"/>
                <a:cs typeface="+mn-cs"/>
              </a:rPr>
              <a:t>(Italy, Panellist)</a:t>
            </a:r>
          </a:p>
        </p:txBody>
      </p:sp>
      <p:pic>
        <p:nvPicPr>
          <p:cNvPr id="11" name="Immagine 1" descr="Immagine che contiene persona, donna, interni&#10;&#10;Descrizione generata automaticamente">
            <a:extLst>
              <a:ext uri="{FF2B5EF4-FFF2-40B4-BE49-F238E27FC236}">
                <a16:creationId xmlns:a16="http://schemas.microsoft.com/office/drawing/2014/main" id="{D463DC48-3B7C-4F27-B7F4-16766FB169E1}"/>
              </a:ext>
            </a:extLst>
          </p:cNvPr>
          <p:cNvPicPr>
            <a:picLocks noChangeAspect="1"/>
          </p:cNvPicPr>
          <p:nvPr/>
        </p:nvPicPr>
        <p:blipFill rotWithShape="1">
          <a:blip r:embed="rId2">
            <a:extLst>
              <a:ext uri="{28A0092B-C50C-407E-A947-70E740481C1C}">
                <a14:useLocalDpi xmlns:a14="http://schemas.microsoft.com/office/drawing/2010/main" val="0"/>
              </a:ext>
            </a:extLst>
          </a:blip>
          <a:srcRect l="4812" r="18769"/>
          <a:stretch/>
        </p:blipFill>
        <p:spPr bwMode="auto">
          <a:xfrm>
            <a:off x="592784" y="2061671"/>
            <a:ext cx="1045344" cy="1445467"/>
          </a:xfrm>
          <a:prstGeom prst="rect">
            <a:avLst/>
          </a:prstGeom>
          <a:ln>
            <a:noFill/>
          </a:ln>
          <a:extLst>
            <a:ext uri="{53640926-AAD7-44D8-BBD7-CCE9431645EC}">
              <a14:shadowObscured xmlns:a14="http://schemas.microsoft.com/office/drawing/2010/main"/>
            </a:ext>
          </a:extLst>
        </p:spPr>
      </p:pic>
      <p:sp>
        <p:nvSpPr>
          <p:cNvPr id="12" name="TextBox 11">
            <a:extLst>
              <a:ext uri="{FF2B5EF4-FFF2-40B4-BE49-F238E27FC236}">
                <a16:creationId xmlns:a16="http://schemas.microsoft.com/office/drawing/2014/main" id="{5EDDBA2A-B737-400A-8132-6A544E360FEF}"/>
              </a:ext>
            </a:extLst>
          </p:cNvPr>
          <p:cNvSpPr txBox="1"/>
          <p:nvPr/>
        </p:nvSpPr>
        <p:spPr>
          <a:xfrm>
            <a:off x="479871" y="3596138"/>
            <a:ext cx="3427012" cy="430887"/>
          </a:xfrm>
          <a:prstGeom prst="rect">
            <a:avLst/>
          </a:prstGeom>
          <a:noFill/>
        </p:spPr>
        <p:txBody>
          <a:bodyPr wrap="square">
            <a:spAutoFit/>
          </a:bodyPr>
          <a:lstStyle>
            <a:defPPr>
              <a:defRPr lang="en-US"/>
            </a:defPPr>
            <a:lvl1pPr>
              <a:lnSpc>
                <a:spcPct val="107000"/>
              </a:lnSpc>
              <a:spcBef>
                <a:spcPts val="1200"/>
              </a:spcBef>
              <a:defRPr sz="1400" b="1" kern="0">
                <a:effectLst/>
                <a:latin typeface="Arial" panose="020B0604020202020204" pitchFamily="34" charset="0"/>
                <a:ea typeface="宋体" panose="02010600030101010101" pitchFamily="2" charset="-122"/>
                <a:cs typeface="Arial" panose="020B0604020202020204" pitchFamily="34" charset="0"/>
              </a:defRPr>
            </a:lvl1pPr>
          </a:lstStyle>
          <a:p>
            <a:pPr>
              <a:lnSpc>
                <a:spcPct val="100000"/>
              </a:lnSpc>
              <a:spcBef>
                <a:spcPts val="0"/>
              </a:spcBef>
            </a:pPr>
            <a:r>
              <a:rPr lang="en-GB" sz="1200" dirty="0"/>
              <a:t>Giulia Gemma Pancaro</a:t>
            </a:r>
          </a:p>
          <a:p>
            <a:pPr>
              <a:lnSpc>
                <a:spcPct val="100000"/>
              </a:lnSpc>
              <a:spcBef>
                <a:spcPts val="0"/>
              </a:spcBef>
            </a:pPr>
            <a:r>
              <a:rPr lang="en-GB" sz="1000" kern="1200" dirty="0">
                <a:solidFill>
                  <a:prstClr val="black"/>
                </a:solidFill>
                <a:latin typeface="Calibri" panose="020F0502020204030204"/>
                <a:ea typeface="+mn-ea"/>
                <a:cs typeface="+mn-cs"/>
              </a:rPr>
              <a:t>(Italy</a:t>
            </a:r>
            <a:r>
              <a:rPr kumimoji="0" lang="en-GB" sz="1000" i="0" u="none" strike="noStrike" kern="1200" cap="none" spc="0" normalizeH="0" baseline="0" noProof="0" dirty="0">
                <a:ln>
                  <a:noFill/>
                </a:ln>
                <a:solidFill>
                  <a:prstClr val="black"/>
                </a:solidFill>
                <a:effectLst/>
                <a:uLnTx/>
                <a:uFillTx/>
                <a:latin typeface="Calibri" panose="020F0502020204030204"/>
                <a:ea typeface="+mn-ea"/>
                <a:cs typeface="+mn-cs"/>
              </a:rPr>
              <a:t>, Panellist)</a:t>
            </a:r>
            <a:endParaRPr lang="en-GB" sz="1000" dirty="0"/>
          </a:p>
        </p:txBody>
      </p:sp>
      <p:pic>
        <p:nvPicPr>
          <p:cNvPr id="13" name="Immagine 1" descr="Immagine che contiene persona, abbigliamento, posando&#10;&#10;Descrizione generata automaticamente">
            <a:extLst>
              <a:ext uri="{FF2B5EF4-FFF2-40B4-BE49-F238E27FC236}">
                <a16:creationId xmlns:a16="http://schemas.microsoft.com/office/drawing/2014/main" id="{E38E658B-47CF-48E9-94D6-6A14EF4E22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0680" t="9274" r="16952" b="42244"/>
          <a:stretch/>
        </p:blipFill>
        <p:spPr bwMode="auto">
          <a:xfrm>
            <a:off x="592784" y="4132593"/>
            <a:ext cx="1045344" cy="1452369"/>
          </a:xfrm>
          <a:prstGeom prst="rect">
            <a:avLst/>
          </a:prstGeom>
          <a:noFill/>
          <a:ln>
            <a:noFill/>
          </a:ln>
          <a:extLst>
            <a:ext uri="{53640926-AAD7-44D8-BBD7-CCE9431645EC}">
              <a14:shadowObscured xmlns:a14="http://schemas.microsoft.com/office/drawing/2010/main"/>
            </a:ext>
          </a:extLst>
        </p:spPr>
      </p:pic>
      <p:pic>
        <p:nvPicPr>
          <p:cNvPr id="17" name="Immagine 8" descr="foto 1 copy">
            <a:extLst>
              <a:ext uri="{FF2B5EF4-FFF2-40B4-BE49-F238E27FC236}">
                <a16:creationId xmlns:a16="http://schemas.microsoft.com/office/drawing/2014/main" id="{583B8B66-3041-493C-B550-82FF75335A7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6045" r="5062"/>
          <a:stretch/>
        </p:blipFill>
        <p:spPr bwMode="auto">
          <a:xfrm>
            <a:off x="542977" y="6655543"/>
            <a:ext cx="1035765" cy="1432221"/>
          </a:xfrm>
          <a:prstGeom prst="rect">
            <a:avLst/>
          </a:prstGeom>
          <a:noFill/>
          <a:ln>
            <a:noFill/>
          </a:ln>
        </p:spPr>
      </p:pic>
    </p:spTree>
    <p:extLst>
      <p:ext uri="{BB962C8B-B14F-4D97-AF65-F5344CB8AC3E}">
        <p14:creationId xmlns:p14="http://schemas.microsoft.com/office/powerpoint/2010/main" val="875269582"/>
      </p:ext>
    </p:extLst>
  </p:cSld>
  <p:clrMapOvr>
    <a:masterClrMapping/>
  </p:clrMapOvr>
</p:sld>
</file>

<file path=ppt/theme/theme1.xml><?xml version="1.0" encoding="utf-8"?>
<a:theme xmlns:a="http://schemas.openxmlformats.org/drawingml/2006/main" name="Office 主题​​">
  <a:themeElements>
    <a:clrScheme name="hyperlink">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27F50"/>
      </a:hlink>
      <a:folHlink>
        <a:srgbClr val="027F50"/>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890FCEEF31B114094938ED373BA2245" ma:contentTypeVersion="4" ma:contentTypeDescription="Create a new document." ma:contentTypeScope="" ma:versionID="1dc96d6ae7bef3c0669cec8eabddc93b">
  <xsd:schema xmlns:xsd="http://www.w3.org/2001/XMLSchema" xmlns:xs="http://www.w3.org/2001/XMLSchema" xmlns:p="http://schemas.microsoft.com/office/2006/metadata/properties" xmlns:ns3="3adc53d9-8fbd-427e-bc68-e124dc7a04a2" targetNamespace="http://schemas.microsoft.com/office/2006/metadata/properties" ma:root="true" ma:fieldsID="f0ee37e38bf393f69365c66d187f4b46" ns3:_="">
    <xsd:import namespace="3adc53d9-8fbd-427e-bc68-e124dc7a04a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dc53d9-8fbd-427e-bc68-e124dc7a04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2CFE03-3ED6-4829-8FD8-B6C4E3117C39}">
  <ds:schemaRefs>
    <ds:schemaRef ds:uri="http://purl.org/dc/terms/"/>
    <ds:schemaRef ds:uri="http://purl.org/dc/elements/1.1/"/>
    <ds:schemaRef ds:uri="http://www.w3.org/XML/1998/namespace"/>
    <ds:schemaRef ds:uri="http://purl.org/dc/dcmitype/"/>
    <ds:schemaRef ds:uri="3adc53d9-8fbd-427e-bc68-e124dc7a04a2"/>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54ABFF6C-FE38-4554-A767-178BCDE1DBF0}">
  <ds:schemaRefs>
    <ds:schemaRef ds:uri="http://schemas.microsoft.com/sharepoint/v3/contenttype/forms"/>
  </ds:schemaRefs>
</ds:datastoreItem>
</file>

<file path=customXml/itemProps3.xml><?xml version="1.0" encoding="utf-8"?>
<ds:datastoreItem xmlns:ds="http://schemas.openxmlformats.org/officeDocument/2006/customXml" ds:itemID="{A8A4C40D-064A-44BA-84CF-2C298524C5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dc53d9-8fbd-427e-bc68-e124dc7a04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890</TotalTime>
  <Words>1367</Words>
  <Application>Microsoft Office PowerPoint</Application>
  <PresentationFormat>A4 Paper (210x297 mm)</PresentationFormat>
  <Paragraphs>47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主题​​</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YHC</dc:creator>
  <cp:lastModifiedBy>Wan, Jingyi</cp:lastModifiedBy>
  <cp:revision>52</cp:revision>
  <dcterms:created xsi:type="dcterms:W3CDTF">2020-07-13T09:53:34Z</dcterms:created>
  <dcterms:modified xsi:type="dcterms:W3CDTF">2021-10-13T10:21:04Z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0x0101003890FCEEF31B114094938ED373BA2245</vt:lpwstr>
  </property>
</Properties>
</file>